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463" r:id="rId2"/>
    <p:sldId id="503" r:id="rId3"/>
    <p:sldId id="326" r:id="rId4"/>
    <p:sldId id="283" r:id="rId5"/>
    <p:sldId id="309" r:id="rId6"/>
    <p:sldId id="310" r:id="rId7"/>
    <p:sldId id="514" r:id="rId8"/>
    <p:sldId id="501" r:id="rId9"/>
    <p:sldId id="499" r:id="rId10"/>
    <p:sldId id="512" r:id="rId11"/>
    <p:sldId id="390" r:id="rId12"/>
    <p:sldId id="391" r:id="rId13"/>
    <p:sldId id="507" r:id="rId14"/>
    <p:sldId id="520" r:id="rId15"/>
    <p:sldId id="521" r:id="rId16"/>
    <p:sldId id="518" r:id="rId17"/>
    <p:sldId id="504" r:id="rId18"/>
    <p:sldId id="513" r:id="rId19"/>
    <p:sldId id="508" r:id="rId20"/>
    <p:sldId id="511" r:id="rId21"/>
    <p:sldId id="515" r:id="rId22"/>
    <p:sldId id="516" r:id="rId23"/>
    <p:sldId id="509" r:id="rId24"/>
    <p:sldId id="505" r:id="rId25"/>
    <p:sldId id="506" r:id="rId26"/>
    <p:sldId id="517" r:id="rId27"/>
    <p:sldId id="469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99"/>
    <a:srgbClr val="D8213B"/>
    <a:srgbClr val="CA1E3E"/>
    <a:srgbClr val="383368"/>
    <a:srgbClr val="C62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2"/>
    <p:restoredTop sz="95515"/>
  </p:normalViewPr>
  <p:slideViewPr>
    <p:cSldViewPr snapToGrid="0" snapToObjects="1">
      <p:cViewPr varScale="1">
        <p:scale>
          <a:sx n="77" d="100"/>
          <a:sy n="77" d="100"/>
        </p:scale>
        <p:origin x="20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8EEBF-2DF5-9A44-8786-C52C5F521931}" type="datetimeFigureOut">
              <a:rPr lang="sv-SE" smtClean="0"/>
              <a:t>2021-05-21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D5489-4F99-A742-8150-A0FCB287295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536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2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“culturally diverse city with 170 nationalities represented and more than 150 languages spoken”: Malmö </a:t>
            </a:r>
            <a:r>
              <a:rPr lang="en-GB" sz="1200" dirty="0" err="1"/>
              <a:t>Stad</a:t>
            </a:r>
            <a:r>
              <a:rPr lang="en-GB" sz="1200" dirty="0"/>
              <a:t> (https://</a:t>
            </a:r>
            <a:r>
              <a:rPr lang="en-GB" sz="1200" dirty="0" err="1"/>
              <a:t>malmo.se</a:t>
            </a:r>
            <a:r>
              <a:rPr lang="en-GB" sz="1200" dirty="0"/>
              <a:t>/Nice-to-know-about-Malmo/The-story-of-Malmo/The-young-and-global-city-.html)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“32 per cent of the population have at least 3 years of higher education”: SCB, 2016. </a:t>
            </a:r>
            <a:r>
              <a:rPr lang="en-GB" sz="1200" dirty="0" err="1"/>
              <a:t>Utbildningsnivå</a:t>
            </a:r>
            <a:r>
              <a:rPr lang="en-GB" sz="1200" dirty="0"/>
              <a:t> </a:t>
            </a:r>
            <a:r>
              <a:rPr lang="en-GB" sz="1200" dirty="0" err="1"/>
              <a:t>efter</a:t>
            </a:r>
            <a:r>
              <a:rPr lang="en-GB" sz="1200" dirty="0"/>
              <a:t> </a:t>
            </a:r>
            <a:r>
              <a:rPr lang="en-GB" sz="1200" dirty="0" err="1"/>
              <a:t>kommun</a:t>
            </a:r>
            <a:r>
              <a:rPr lang="en-GB" sz="1200" dirty="0"/>
              <a:t> </a:t>
            </a:r>
            <a:r>
              <a:rPr lang="en-GB" sz="1200" dirty="0" err="1"/>
              <a:t>och</a:t>
            </a:r>
            <a:r>
              <a:rPr lang="en-GB" sz="1200" dirty="0"/>
              <a:t> </a:t>
            </a:r>
            <a:r>
              <a:rPr lang="en-GB" sz="1200" dirty="0" err="1"/>
              <a:t>kön</a:t>
            </a:r>
            <a:r>
              <a:rPr lang="en-GB" sz="1200" dirty="0"/>
              <a:t>. https://</a:t>
            </a:r>
            <a:r>
              <a:rPr lang="en-GB" sz="1200" dirty="0" err="1"/>
              <a:t>www.scb.se</a:t>
            </a:r>
            <a:r>
              <a:rPr lang="en-GB" sz="1200" dirty="0"/>
              <a:t>/uf0506/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7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6D5489-4F99-A742-8150-A0FCB287295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82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624013" y="228600"/>
            <a:ext cx="5978525" cy="3362325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v-SE" dirty="0">
              <a:latin typeface="Times" pitchFamily="18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008089"/>
            <a:fld id="{1C583303-2403-4F3D-88EE-5B79CE5720B2}" type="slidenum">
              <a:rPr lang="sv-SE" smtClean="0">
                <a:solidFill>
                  <a:srgbClr val="000000"/>
                </a:solidFill>
                <a:latin typeface="Times" pitchFamily="18" charset="0"/>
              </a:rPr>
              <a:pPr defTabSz="1008089"/>
              <a:t>11</a:t>
            </a:fld>
            <a:endParaRPr lang="sv-SE" dirty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5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typ WHIT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SmartArt 2">
            <a:extLst>
              <a:ext uri="{FF2B5EF4-FFF2-40B4-BE49-F238E27FC236}">
                <a16:creationId xmlns:a16="http://schemas.microsoft.com/office/drawing/2014/main" id="{AF65D79A-4B40-EB49-968B-00A894C20B35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9842342" y="5965123"/>
            <a:ext cx="2112593" cy="70419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9641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SmartArt 8">
            <a:extLst>
              <a:ext uri="{FF2B5EF4-FFF2-40B4-BE49-F238E27FC236}">
                <a16:creationId xmlns:a16="http://schemas.microsoft.com/office/drawing/2014/main" id="{149AD8EC-7CC3-0F40-B30E-410FC285D990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588808" y="754592"/>
            <a:ext cx="5014384" cy="534881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103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7248" y="1"/>
            <a:ext cx="3503313" cy="1942825"/>
          </a:xfrm>
        </p:spPr>
        <p:txBody>
          <a:bodyPr anchor="b" anchorCtr="0"/>
          <a:lstStyle>
            <a:lvl1pPr>
              <a:defRPr sz="2667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7248" y="2252157"/>
            <a:ext cx="3503313" cy="3840000"/>
          </a:xfrm>
        </p:spPr>
        <p:txBody>
          <a:bodyPr>
            <a:normAutofit/>
          </a:bodyPr>
          <a:lstStyle>
            <a:lvl1pPr>
              <a:defRPr sz="1467"/>
            </a:lvl1pPr>
            <a:lvl2pPr>
              <a:defRPr sz="14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012516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eckered paper_red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SmartArt 2">
            <a:extLst>
              <a:ext uri="{FF2B5EF4-FFF2-40B4-BE49-F238E27FC236}">
                <a16:creationId xmlns:a16="http://schemas.microsoft.com/office/drawing/2014/main" id="{AF65D79A-4B40-EB49-968B-00A894C20B35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9842342" y="5965123"/>
            <a:ext cx="2112593" cy="7041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sv-SE"/>
              <a:t>Klicka på ikonen för att lägga till SmartArt-grafik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4432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background">
    <p:bg>
      <p:bgPr>
        <a:solidFill>
          <a:srgbClr val="00A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SmartArt 2">
            <a:extLst>
              <a:ext uri="{FF2B5EF4-FFF2-40B4-BE49-F238E27FC236}">
                <a16:creationId xmlns:a16="http://schemas.microsoft.com/office/drawing/2014/main" id="{AF65D79A-4B40-EB49-968B-00A894C20B35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9842342" y="5965123"/>
            <a:ext cx="2112593" cy="7041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sv-SE"/>
              <a:t>Klicka på ikonen för att lägga till SmartArt-grafik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0097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5D5D-E915-43A0-BFC6-882962B4B196}" type="datetimeFigureOut">
              <a:rPr lang="sv-SE" smtClean="0"/>
              <a:t>2021-05-21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CEE2-2028-48AB-9D78-737C25FD89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456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5D5D-E915-43A0-BFC6-882962B4B196}" type="datetimeFigureOut">
              <a:rPr lang="sv-SE" smtClean="0"/>
              <a:t>2021-05-21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CEE2-2028-48AB-9D78-737C25FD89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1201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DC2498C-1120-3E46-8241-E7E6ECB11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70434FA-677D-434F-A7B2-00C83834C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77E6FC3-BD86-AD4A-943B-EDC7D79464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359C8-8BD6-DE42-9547-CC54A2FAEBE4}" type="datetimeFigureOut">
              <a:rPr lang="sv-SE" smtClean="0"/>
              <a:t>2021-05-21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C0E7A7-DBB9-1241-8332-D16FD7CE5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E725A2-DE35-8442-AC1D-C8A79B7A6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46505-7B6E-EB40-A07C-A6B0D25E9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72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mp-act.se/verktyg-iam-processens-olika-steg-med-resurser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mp-act.se/verktyg-iam-processens-olika-steg-med-resurse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ffield.ac.uk/rs/impact/planning_toolkit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cd.ie/research/portal/outcomesandimpacts/impactplancapturecommunicat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harlotta.nordenberg@mau.s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B84DECC-05A0-D546-AF63-9F1B8D3EA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A4FCDCC2-BEE9-C94B-8D05-96407591A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328" y="1356046"/>
            <a:ext cx="3525343" cy="41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9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B13B7193-214D-1D41-8096-AFC260ED6614}"/>
              </a:ext>
            </a:extLst>
          </p:cNvPr>
          <p:cNvSpPr txBox="1"/>
          <p:nvPr/>
        </p:nvSpPr>
        <p:spPr>
          <a:xfrm>
            <a:off x="1384664" y="2090057"/>
            <a:ext cx="85681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cs typeface="Times New Roman" panose="02020603050405020304" pitchFamily="18" charset="0"/>
              </a:rPr>
              <a:t>What is the problem you are trying to solve, </a:t>
            </a:r>
          </a:p>
          <a:p>
            <a:pPr algn="ctr"/>
            <a:r>
              <a:rPr lang="en-GB" sz="3200" b="1" dirty="0">
                <a:cs typeface="Times New Roman" panose="02020603050405020304" pitchFamily="18" charset="0"/>
              </a:rPr>
              <a:t>or the market niche your are targeting?</a:t>
            </a:r>
            <a:br>
              <a:rPr lang="en-GB" sz="3200" b="1" dirty="0">
                <a:cs typeface="Times New Roman" panose="02020603050405020304" pitchFamily="18" charset="0"/>
              </a:rPr>
            </a:br>
            <a:endParaRPr lang="sv-SE" sz="3200" b="1" dirty="0"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pic>
        <p:nvPicPr>
          <p:cNvPr id="4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6C7A1518-2455-AC43-B0E8-BAA2CEA56E19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2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öger 6"/>
          <p:cNvSpPr/>
          <p:nvPr/>
        </p:nvSpPr>
        <p:spPr bwMode="auto">
          <a:xfrm>
            <a:off x="5012308" y="2169833"/>
            <a:ext cx="3759014" cy="82687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Develop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9" name="Höger 98"/>
          <p:cNvSpPr/>
          <p:nvPr/>
        </p:nvSpPr>
        <p:spPr bwMode="auto">
          <a:xfrm>
            <a:off x="2479817" y="2169833"/>
            <a:ext cx="3459095" cy="871936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Explore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00" name="Höger 99"/>
          <p:cNvSpPr/>
          <p:nvPr/>
        </p:nvSpPr>
        <p:spPr bwMode="auto">
          <a:xfrm>
            <a:off x="706426" y="2136766"/>
            <a:ext cx="2232248" cy="889070"/>
          </a:xfrm>
          <a:prstGeom prst="rightArrow">
            <a:avLst/>
          </a:prstGeom>
          <a:solidFill>
            <a:srgbClr val="FF33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Investigate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7" name="Rektangel med rundade hörn 56"/>
          <p:cNvSpPr/>
          <p:nvPr/>
        </p:nvSpPr>
        <p:spPr bwMode="auto">
          <a:xfrm>
            <a:off x="4527885" y="3246839"/>
            <a:ext cx="2442863" cy="228688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Verification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IP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Agreements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Market evaluation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Technical validation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Regulations and requirements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Team building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C00000"/>
                </a:solidFill>
              </a:rPr>
              <a:t>Lean Canvas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1" name="Rektangel med rundade hörn 40"/>
          <p:cNvSpPr/>
          <p:nvPr/>
        </p:nvSpPr>
        <p:spPr bwMode="auto">
          <a:xfrm>
            <a:off x="2721497" y="3220510"/>
            <a:ext cx="1541650" cy="12010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Homework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for researcher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C00000"/>
                </a:solidFill>
              </a:rPr>
              <a:t>NABC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C00000"/>
                </a:solidFill>
              </a:rPr>
              <a:t>SWOT</a:t>
            </a:r>
            <a:br>
              <a:rPr lang="en-US" sz="1400" b="1" dirty="0">
                <a:solidFill>
                  <a:srgbClr val="C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Rektangel med rundade hörn 41"/>
          <p:cNvSpPr/>
          <p:nvPr/>
        </p:nvSpPr>
        <p:spPr bwMode="auto">
          <a:xfrm>
            <a:off x="7124031" y="3246839"/>
            <a:ext cx="1982682" cy="182457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Value creation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Pitch training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Match making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Partnering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Financing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Agreement/Legal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C00000"/>
                </a:solidFill>
              </a:rPr>
              <a:t>Value Creation Forum</a:t>
            </a:r>
            <a:br>
              <a:rPr lang="en-US" sz="1400" dirty="0">
                <a:solidFill>
                  <a:srgbClr val="000000"/>
                </a:solidFill>
              </a:rPr>
            </a:br>
            <a:endParaRPr lang="en-US" sz="14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Rektangel med rundade hörn 13"/>
          <p:cNvSpPr/>
          <p:nvPr/>
        </p:nvSpPr>
        <p:spPr bwMode="auto">
          <a:xfrm>
            <a:off x="2695744" y="4504626"/>
            <a:ext cx="1567403" cy="122413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Coaching/Advice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Business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IP protection </a:t>
            </a:r>
          </a:p>
        </p:txBody>
      </p:sp>
      <p:sp>
        <p:nvSpPr>
          <p:cNvPr id="17" name="Rektangel med rundade hörn 16"/>
          <p:cNvSpPr/>
          <p:nvPr/>
        </p:nvSpPr>
        <p:spPr bwMode="auto">
          <a:xfrm>
            <a:off x="302805" y="3220510"/>
            <a:ext cx="2232247" cy="216041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FI" sz="1400" b="1" dirty="0">
                <a:solidFill>
                  <a:srgbClr val="000000"/>
                </a:solidFill>
              </a:rPr>
              <a:t>Start meeting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sv-FI" sz="1400" dirty="0">
                <a:solidFill>
                  <a:srgbClr val="000000"/>
                </a:solidFill>
              </a:rPr>
            </a:br>
            <a:r>
              <a:rPr lang="sv-FI" sz="1400" dirty="0">
                <a:solidFill>
                  <a:srgbClr val="000000"/>
                </a:solidFill>
              </a:rPr>
              <a:t>Idea is possible to develop for a market/society</a:t>
            </a:r>
            <a:br>
              <a:rPr lang="sv-FI" sz="1400" dirty="0">
                <a:solidFill>
                  <a:srgbClr val="000000"/>
                </a:solidFill>
              </a:rPr>
            </a:br>
            <a:r>
              <a:rPr lang="sv-FI" sz="1400" dirty="0">
                <a:solidFill>
                  <a:srgbClr val="000000"/>
                </a:solidFill>
              </a:rPr>
              <a:t>- not only research</a:t>
            </a:r>
            <a:br>
              <a:rPr lang="sv-FI" sz="1400" dirty="0">
                <a:solidFill>
                  <a:srgbClr val="000000"/>
                </a:solidFill>
              </a:rPr>
            </a:br>
            <a:r>
              <a:rPr lang="sv-FI" sz="1400" dirty="0">
                <a:solidFill>
                  <a:srgbClr val="000000"/>
                </a:solidFill>
              </a:rPr>
              <a:t>Commercial/utalisation potential</a:t>
            </a:r>
            <a:br>
              <a:rPr lang="sv-FI" sz="1400" dirty="0">
                <a:solidFill>
                  <a:srgbClr val="000000"/>
                </a:solidFill>
              </a:rPr>
            </a:br>
            <a:r>
              <a:rPr lang="sv-FI" sz="1400" dirty="0">
                <a:solidFill>
                  <a:srgbClr val="000000"/>
                </a:solidFill>
              </a:rPr>
              <a:t>IP potential</a:t>
            </a:r>
            <a:br>
              <a:rPr lang="sv-FI" sz="1400" dirty="0">
                <a:solidFill>
                  <a:srgbClr val="000000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endParaRPr lang="sv-FI" sz="14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8385329" y="6563614"/>
            <a:ext cx="2342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err="1"/>
              <a:t>Reference</a:t>
            </a:r>
            <a:r>
              <a:rPr lang="sv-SE" sz="900" dirty="0"/>
              <a:t>, </a:t>
            </a:r>
            <a:r>
              <a:rPr lang="sv-SE" sz="900" dirty="0" err="1"/>
              <a:t>modified</a:t>
            </a:r>
            <a:r>
              <a:rPr lang="sv-SE" sz="900" dirty="0"/>
              <a:t> from UU Innovation</a:t>
            </a:r>
          </a:p>
        </p:txBody>
      </p:sp>
      <p:sp>
        <p:nvSpPr>
          <p:cNvPr id="15" name="Höger 14"/>
          <p:cNvSpPr/>
          <p:nvPr/>
        </p:nvSpPr>
        <p:spPr bwMode="auto">
          <a:xfrm>
            <a:off x="170385" y="5661092"/>
            <a:ext cx="8451181" cy="622359"/>
          </a:xfrm>
          <a:prstGeom prst="rightArrow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Innovation Office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ktangel med rundade hörn 18"/>
          <p:cNvSpPr/>
          <p:nvPr/>
        </p:nvSpPr>
        <p:spPr bwMode="auto">
          <a:xfrm>
            <a:off x="8621566" y="1701741"/>
            <a:ext cx="1541661" cy="48975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FI" sz="1600" b="1" dirty="0">
                <a:solidFill>
                  <a:schemeClr val="bg1"/>
                </a:solidFill>
              </a:rPr>
              <a:t>Start </a:t>
            </a:r>
            <a:r>
              <a:rPr lang="sv-FI" sz="1600" b="1" dirty="0" err="1">
                <a:solidFill>
                  <a:schemeClr val="bg1"/>
                </a:solidFill>
              </a:rPr>
              <a:t>up</a:t>
            </a:r>
            <a:br>
              <a:rPr lang="sv-FI" sz="1600" b="1" dirty="0">
                <a:solidFill>
                  <a:schemeClr val="bg1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endParaRPr lang="sv-FI" sz="14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Rektangel med rundade hörn 21"/>
          <p:cNvSpPr/>
          <p:nvPr/>
        </p:nvSpPr>
        <p:spPr bwMode="auto">
          <a:xfrm>
            <a:off x="9106713" y="2244369"/>
            <a:ext cx="1541661" cy="48975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FI" sz="1600" b="1" dirty="0" err="1">
                <a:solidFill>
                  <a:schemeClr val="bg1"/>
                </a:solidFill>
              </a:rPr>
              <a:t>Licensing</a:t>
            </a:r>
            <a:br>
              <a:rPr lang="sv-FI" sz="1600" b="1" dirty="0">
                <a:solidFill>
                  <a:schemeClr val="bg1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endParaRPr lang="sv-FI" sz="14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ktangel med rundade hörn 22"/>
          <p:cNvSpPr/>
          <p:nvPr/>
        </p:nvSpPr>
        <p:spPr bwMode="auto">
          <a:xfrm>
            <a:off x="8771322" y="2824514"/>
            <a:ext cx="1570058" cy="48975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FI" sz="1600" b="1" dirty="0" err="1">
                <a:solidFill>
                  <a:schemeClr val="bg1"/>
                </a:solidFill>
              </a:rPr>
              <a:t>Collaboration</a:t>
            </a:r>
            <a:br>
              <a:rPr lang="sv-FI" sz="1600" b="1" dirty="0">
                <a:solidFill>
                  <a:schemeClr val="bg1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br>
              <a:rPr lang="sv-FI" sz="1400" dirty="0">
                <a:solidFill>
                  <a:srgbClr val="000000"/>
                </a:solidFill>
              </a:rPr>
            </a:br>
            <a:endParaRPr lang="sv-FI" sz="14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Höger 14"/>
          <p:cNvSpPr/>
          <p:nvPr/>
        </p:nvSpPr>
        <p:spPr bwMode="auto">
          <a:xfrm>
            <a:off x="1086320" y="6107525"/>
            <a:ext cx="10203585" cy="68692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Incubator programs, mentor program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Höger 14"/>
          <p:cNvSpPr/>
          <p:nvPr/>
        </p:nvSpPr>
        <p:spPr bwMode="auto">
          <a:xfrm>
            <a:off x="8692519" y="5661092"/>
            <a:ext cx="2439307" cy="69135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Holding company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Rubrik 1"/>
          <p:cNvSpPr txBox="1">
            <a:spLocks/>
          </p:cNvSpPr>
          <p:nvPr/>
        </p:nvSpPr>
        <p:spPr>
          <a:xfrm>
            <a:off x="450662" y="23605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Key Processes- Process  </a:t>
            </a:r>
            <a:br>
              <a:rPr lang="en-US" dirty="0">
                <a:solidFill>
                  <a:srgbClr val="C00000"/>
                </a:solidFill>
              </a:rPr>
            </a:br>
            <a:endParaRPr lang="sv-SE" sz="2000" dirty="0"/>
          </a:p>
        </p:txBody>
      </p:sp>
      <p:sp>
        <p:nvSpPr>
          <p:cNvPr id="21" name="Rektangel med rundade hörn 20"/>
          <p:cNvSpPr/>
          <p:nvPr/>
        </p:nvSpPr>
        <p:spPr bwMode="auto">
          <a:xfrm>
            <a:off x="7201489" y="5112875"/>
            <a:ext cx="1647291" cy="506757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Packetizing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6" name="textruta 25"/>
          <p:cNvSpPr txBox="1"/>
          <p:nvPr/>
        </p:nvSpPr>
        <p:spPr>
          <a:xfrm>
            <a:off x="541405" y="898836"/>
            <a:ext cx="2078698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Enablers</a:t>
            </a:r>
          </a:p>
        </p:txBody>
      </p:sp>
      <p:sp>
        <p:nvSpPr>
          <p:cNvPr id="2" name="Platshållare för SmartArt 1">
            <a:extLst>
              <a:ext uri="{FF2B5EF4-FFF2-40B4-BE49-F238E27FC236}">
                <a16:creationId xmlns:a16="http://schemas.microsoft.com/office/drawing/2014/main" id="{EFEB6F94-6720-7441-8001-887735FBB577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252238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0" y="63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Key Processes- ex. </a:t>
            </a:r>
            <a:r>
              <a:rPr lang="en-GB" dirty="0">
                <a:solidFill>
                  <a:srgbClr val="C00000"/>
                </a:solidFill>
              </a:rPr>
              <a:t>Methods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/>
        </p:nvGraphicFramePr>
        <p:xfrm>
          <a:off x="598022" y="1917664"/>
          <a:ext cx="11173694" cy="4135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032">
                  <a:extLst>
                    <a:ext uri="{9D8B030D-6E8A-4147-A177-3AD203B41FA5}">
                      <a16:colId xmlns:a16="http://schemas.microsoft.com/office/drawing/2014/main" val="2437830320"/>
                    </a:ext>
                  </a:extLst>
                </a:gridCol>
                <a:gridCol w="2470245">
                  <a:extLst>
                    <a:ext uri="{9D8B030D-6E8A-4147-A177-3AD203B41FA5}">
                      <a16:colId xmlns:a16="http://schemas.microsoft.com/office/drawing/2014/main" val="1976788581"/>
                    </a:ext>
                  </a:extLst>
                </a:gridCol>
                <a:gridCol w="2886501">
                  <a:extLst>
                    <a:ext uri="{9D8B030D-6E8A-4147-A177-3AD203B41FA5}">
                      <a16:colId xmlns:a16="http://schemas.microsoft.com/office/drawing/2014/main" val="993095180"/>
                    </a:ext>
                  </a:extLst>
                </a:gridCol>
                <a:gridCol w="3084916">
                  <a:extLst>
                    <a:ext uri="{9D8B030D-6E8A-4147-A177-3AD203B41FA5}">
                      <a16:colId xmlns:a16="http://schemas.microsoft.com/office/drawing/2014/main" val="1114454627"/>
                    </a:ext>
                  </a:extLst>
                </a:gridCol>
              </a:tblGrid>
              <a:tr h="413511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NABC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SWOT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LEAN CANVAS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Value Creation Forum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322025"/>
                  </a:ext>
                </a:extLst>
              </a:tr>
              <a:tr h="3721607">
                <a:tc>
                  <a:txBody>
                    <a:bodyPr/>
                    <a:lstStyle/>
                    <a:p>
                      <a:pPr fontAlgn="base"/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Stanford Research Institute</a:t>
                      </a:r>
                      <a:b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b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for </a:t>
                      </a:r>
                      <a:r>
                        <a:rPr lang="en-US" sz="14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Need. </a:t>
                      </a:r>
                      <a:b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important factor!</a:t>
                      </a:r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fontAlgn="base"/>
                      <a:b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for </a:t>
                      </a:r>
                      <a:r>
                        <a:rPr lang="en-US" sz="14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Approach. </a:t>
                      </a:r>
                      <a:b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Proposition</a:t>
                      </a:r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b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for</a:t>
                      </a: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Benefit. </a:t>
                      </a:r>
                      <a:b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nnovative elements of an idea, its uniqueness.</a:t>
                      </a:r>
                    </a:p>
                    <a:p>
                      <a:pPr fontAlgn="base"/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for </a:t>
                      </a:r>
                      <a:r>
                        <a:rPr lang="en-US" sz="14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Competition. </a:t>
                      </a:r>
                      <a:b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Competition existing in the area concerned.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</a:rPr>
                        <a:t>Alexander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6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Osterwalder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, The Business Model Canvas, 2008 , adapted to Lean Canvas</a:t>
                      </a:r>
                      <a:br>
                        <a:rPr lang="en-GB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endParaRPr lang="en-GB" sz="1800" u="sng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Stanford Research Institute</a:t>
                      </a:r>
                      <a:endParaRPr lang="en-GB" sz="1400" u="sng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631451"/>
                  </a:ext>
                </a:extLst>
              </a:tr>
            </a:tbl>
          </a:graphicData>
        </a:graphic>
      </p:graphicFrame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156" y="3831981"/>
            <a:ext cx="2342993" cy="164359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088" y="3835943"/>
            <a:ext cx="2074231" cy="1639630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721297" y="993584"/>
            <a:ext cx="2078698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Enablers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679" y="3455135"/>
            <a:ext cx="2962807" cy="202043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/>
          <a:srcRect l="51094"/>
          <a:stretch/>
        </p:blipFill>
        <p:spPr bwMode="auto">
          <a:xfrm>
            <a:off x="57339" y="1687290"/>
            <a:ext cx="3214971" cy="413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ktangel 2"/>
          <p:cNvSpPr/>
          <p:nvPr/>
        </p:nvSpPr>
        <p:spPr>
          <a:xfrm>
            <a:off x="416333" y="6056756"/>
            <a:ext cx="3076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Litt</a:t>
            </a:r>
            <a:r>
              <a:rPr lang="en-US" sz="900" dirty="0"/>
              <a:t>: </a:t>
            </a:r>
            <a:r>
              <a:rPr lang="en-US" sz="900" i="1" dirty="0"/>
              <a:t>Innovation: The Five Disciplines for Creating What Customers Want, </a:t>
            </a:r>
            <a:r>
              <a:rPr lang="en-US" sz="900" dirty="0"/>
              <a:t> </a:t>
            </a:r>
          </a:p>
          <a:p>
            <a:r>
              <a:rPr lang="en-US" sz="900" dirty="0"/>
              <a:t>       Curtis R. Carlson &amp; William W. Wilmot</a:t>
            </a:r>
          </a:p>
          <a:p>
            <a:r>
              <a:rPr lang="en-GB" sz="900" dirty="0"/>
              <a:t>       SRI International (www.sri.com)</a:t>
            </a:r>
          </a:p>
        </p:txBody>
      </p:sp>
      <p:pic>
        <p:nvPicPr>
          <p:cNvPr id="11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E17F7627-7FAC-ED46-A480-E376F897B332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0EA55091-F87D-0F41-B93B-23613F7439D1}"/>
              </a:ext>
            </a:extLst>
          </p:cNvPr>
          <p:cNvSpPr txBox="1"/>
          <p:nvPr/>
        </p:nvSpPr>
        <p:spPr>
          <a:xfrm>
            <a:off x="878135" y="812635"/>
            <a:ext cx="97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Utilisation  and value creation of your research </a:t>
            </a:r>
            <a:endParaRPr lang="sv-SE" sz="3200" b="1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A98BA7A-505C-BF4E-8E51-3AD9F46B1F92}"/>
              </a:ext>
            </a:extLst>
          </p:cNvPr>
          <p:cNvSpPr/>
          <p:nvPr/>
        </p:nvSpPr>
        <p:spPr>
          <a:xfrm>
            <a:off x="1073330" y="1942124"/>
            <a:ext cx="3487783" cy="10877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b="1" dirty="0" err="1">
                <a:solidFill>
                  <a:sysClr val="windowText" lastClr="000000"/>
                </a:solidFill>
              </a:rPr>
              <a:t>Who</a:t>
            </a:r>
            <a:r>
              <a:rPr lang="sv-SE" b="1" dirty="0">
                <a:solidFill>
                  <a:sysClr val="windowText" lastClr="000000"/>
                </a:solidFill>
              </a:rPr>
              <a:t> is </a:t>
            </a:r>
            <a:r>
              <a:rPr lang="sv-SE" b="1" dirty="0" err="1">
                <a:solidFill>
                  <a:sysClr val="windowText" lastClr="000000"/>
                </a:solidFill>
              </a:rPr>
              <a:t>your</a:t>
            </a:r>
            <a:r>
              <a:rPr lang="sv-SE" b="1" dirty="0">
                <a:solidFill>
                  <a:sysClr val="windowText" lastClr="000000"/>
                </a:solidFill>
              </a:rPr>
              <a:t> research for?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BB42719-87B0-6F4D-8EA6-ECECAE72A6FA}"/>
              </a:ext>
            </a:extLst>
          </p:cNvPr>
          <p:cNvSpPr/>
          <p:nvPr/>
        </p:nvSpPr>
        <p:spPr>
          <a:xfrm>
            <a:off x="1950573" y="5066748"/>
            <a:ext cx="6785213" cy="10877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ysClr val="windowText" lastClr="000000"/>
                </a:solidFill>
              </a:rPr>
              <a:t>In </a:t>
            </a:r>
            <a:r>
              <a:rPr lang="sv-SE" b="1" dirty="0" err="1">
                <a:solidFill>
                  <a:sysClr val="windowText" lastClr="000000"/>
                </a:solidFill>
              </a:rPr>
              <a:t>what</a:t>
            </a:r>
            <a:r>
              <a:rPr lang="sv-SE" b="1" dirty="0">
                <a:solidFill>
                  <a:sysClr val="windowText" lastClr="000000"/>
                </a:solidFill>
              </a:rPr>
              <a:t> area in the </a:t>
            </a:r>
            <a:r>
              <a:rPr lang="sv-SE" b="1" dirty="0" err="1">
                <a:solidFill>
                  <a:sysClr val="windowText" lastClr="000000"/>
                </a:solidFill>
              </a:rPr>
              <a:t>society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could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your</a:t>
            </a:r>
            <a:r>
              <a:rPr lang="sv-SE" b="1" dirty="0">
                <a:solidFill>
                  <a:sysClr val="windowText" lastClr="000000"/>
                </a:solidFill>
              </a:rPr>
              <a:t> research </a:t>
            </a:r>
            <a:r>
              <a:rPr lang="sv-SE" b="1" dirty="0" err="1">
                <a:solidFill>
                  <a:sysClr val="windowText" lastClr="000000"/>
                </a:solidFill>
              </a:rPr>
              <a:t>contribute</a:t>
            </a:r>
            <a:r>
              <a:rPr lang="sv-SE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35F1106-D294-1144-90A9-D552013BD470}"/>
              </a:ext>
            </a:extLst>
          </p:cNvPr>
          <p:cNvSpPr/>
          <p:nvPr/>
        </p:nvSpPr>
        <p:spPr>
          <a:xfrm>
            <a:off x="5740036" y="3611320"/>
            <a:ext cx="4900749" cy="10877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b="1" dirty="0" err="1">
                <a:solidFill>
                  <a:sysClr val="windowText" lastClr="000000"/>
                </a:solidFill>
              </a:rPr>
              <a:t>What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impact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could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your</a:t>
            </a:r>
            <a:r>
              <a:rPr lang="sv-SE" b="1" dirty="0">
                <a:solidFill>
                  <a:sysClr val="windowText" lastClr="000000"/>
                </a:solidFill>
              </a:rPr>
              <a:t> research </a:t>
            </a:r>
            <a:r>
              <a:rPr lang="sv-SE" b="1" dirty="0" err="1">
                <a:solidFill>
                  <a:sysClr val="windowText" lastClr="000000"/>
                </a:solidFill>
              </a:rPr>
              <a:t>have</a:t>
            </a:r>
            <a:r>
              <a:rPr lang="sv-SE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AA77B7-935C-E84D-9E7B-8E65AFF5C5AD}"/>
              </a:ext>
            </a:extLst>
          </p:cNvPr>
          <p:cNvSpPr/>
          <p:nvPr/>
        </p:nvSpPr>
        <p:spPr>
          <a:xfrm>
            <a:off x="878135" y="3623770"/>
            <a:ext cx="3682979" cy="10877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b="1" dirty="0" err="1">
                <a:solidFill>
                  <a:sysClr val="windowText" lastClr="000000"/>
                </a:solidFill>
              </a:rPr>
              <a:t>Who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could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use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your</a:t>
            </a:r>
            <a:r>
              <a:rPr lang="sv-SE" b="1" dirty="0">
                <a:solidFill>
                  <a:sysClr val="windowText" lastClr="000000"/>
                </a:solidFill>
              </a:rPr>
              <a:t> research </a:t>
            </a:r>
            <a:r>
              <a:rPr lang="sv-SE" b="1" dirty="0" err="1">
                <a:solidFill>
                  <a:sysClr val="windowText" lastClr="000000"/>
                </a:solidFill>
              </a:rPr>
              <a:t>result</a:t>
            </a:r>
            <a:r>
              <a:rPr lang="sv-SE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E307039-3E81-DA4F-9F13-5B385792EBA4}"/>
              </a:ext>
            </a:extLst>
          </p:cNvPr>
          <p:cNvSpPr/>
          <p:nvPr/>
        </p:nvSpPr>
        <p:spPr>
          <a:xfrm>
            <a:off x="5430884" y="1942124"/>
            <a:ext cx="5687786" cy="10877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b="1" dirty="0" err="1">
                <a:solidFill>
                  <a:sysClr val="windowText" lastClr="000000"/>
                </a:solidFill>
              </a:rPr>
              <a:t>Are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your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aware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of</a:t>
            </a:r>
            <a:r>
              <a:rPr lang="sv-SE" b="1" dirty="0">
                <a:solidFill>
                  <a:sysClr val="windowText" lastClr="000000"/>
                </a:solidFill>
              </a:rPr>
              <a:t>, or </a:t>
            </a:r>
            <a:r>
              <a:rPr lang="sv-SE" b="1" dirty="0" err="1">
                <a:solidFill>
                  <a:sysClr val="windowText" lastClr="000000"/>
                </a:solidFill>
              </a:rPr>
              <a:t>have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identified</a:t>
            </a:r>
            <a:r>
              <a:rPr lang="sv-SE" b="1" dirty="0">
                <a:solidFill>
                  <a:sysClr val="windowText" lastClr="000000"/>
                </a:solidFill>
              </a:rPr>
              <a:t> </a:t>
            </a:r>
            <a:r>
              <a:rPr lang="sv-SE" b="1" dirty="0" err="1">
                <a:solidFill>
                  <a:sysClr val="windowText" lastClr="000000"/>
                </a:solidFill>
              </a:rPr>
              <a:t>any</a:t>
            </a:r>
            <a:r>
              <a:rPr lang="sv-SE" b="1" dirty="0">
                <a:solidFill>
                  <a:sysClr val="windowText" lastClr="000000"/>
                </a:solidFill>
              </a:rPr>
              <a:t> potential innovation in </a:t>
            </a:r>
            <a:r>
              <a:rPr lang="sv-SE" b="1" dirty="0" err="1">
                <a:solidFill>
                  <a:sysClr val="windowText" lastClr="000000"/>
                </a:solidFill>
              </a:rPr>
              <a:t>your</a:t>
            </a:r>
            <a:r>
              <a:rPr lang="sv-SE" b="1" dirty="0">
                <a:solidFill>
                  <a:sysClr val="windowText" lastClr="000000"/>
                </a:solidFill>
              </a:rPr>
              <a:t> research </a:t>
            </a:r>
            <a:r>
              <a:rPr lang="sv-SE" b="1" dirty="0" err="1">
                <a:solidFill>
                  <a:sysClr val="windowText" lastClr="000000"/>
                </a:solidFill>
              </a:rPr>
              <a:t>today</a:t>
            </a:r>
            <a:r>
              <a:rPr lang="sv-SE" b="1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12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AF2E77E5-D8AB-E54E-9C6E-8C8381574B86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9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392055B-5271-354A-97CD-1616ECD549B6}"/>
              </a:ext>
            </a:extLst>
          </p:cNvPr>
          <p:cNvPicPr/>
          <p:nvPr/>
        </p:nvPicPr>
        <p:blipFill rotWithShape="1">
          <a:blip r:embed="rId2"/>
          <a:srcRect t="8571"/>
          <a:stretch/>
        </p:blipFill>
        <p:spPr>
          <a:xfrm>
            <a:off x="1058665" y="1303211"/>
            <a:ext cx="4838700" cy="3262850"/>
          </a:xfrm>
          <a:prstGeom prst="rect">
            <a:avLst/>
          </a:prstGeom>
        </p:spPr>
      </p:pic>
      <p:pic>
        <p:nvPicPr>
          <p:cNvPr id="5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75A15057-64AE-EB48-928E-7FB66C8906F1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61CEF9A-30B1-6E4C-9ACB-F147FCF8C990}"/>
              </a:ext>
            </a:extLst>
          </p:cNvPr>
          <p:cNvSpPr txBox="1"/>
          <p:nvPr/>
        </p:nvSpPr>
        <p:spPr>
          <a:xfrm>
            <a:off x="1995055" y="6201295"/>
            <a:ext cx="516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4"/>
              </a:rPr>
              <a:t>https://imp-act.se/verktyg-iam-processens-olika-steg-med-resurser/</a:t>
            </a:r>
            <a:endParaRPr lang="en-GB" sz="14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1838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martArt 1">
            <a:extLst>
              <a:ext uri="{FF2B5EF4-FFF2-40B4-BE49-F238E27FC236}">
                <a16:creationId xmlns:a16="http://schemas.microsoft.com/office/drawing/2014/main" id="{1FC94277-F908-2549-9049-366686BAA47C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/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03D9FA8D-3734-2E40-9556-E67C6774A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916" y="13965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6FA7FB8-FC31-4C4E-ADF7-6459F53EBF02}"/>
              </a:ext>
            </a:extLst>
          </p:cNvPr>
          <p:cNvSpPr txBox="1"/>
          <p:nvPr/>
        </p:nvSpPr>
        <p:spPr>
          <a:xfrm>
            <a:off x="232757" y="4039985"/>
            <a:ext cx="96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 err="1"/>
              <a:t>Goal</a:t>
            </a:r>
            <a:r>
              <a:rPr lang="sv-SE" sz="1200" b="1" dirty="0"/>
              <a:t> and</a:t>
            </a:r>
          </a:p>
          <a:p>
            <a:r>
              <a:rPr lang="sv-SE" sz="1200" b="1" dirty="0" err="1"/>
              <a:t>challenges</a:t>
            </a:r>
            <a:endParaRPr lang="sv-SE" sz="1200" b="1" dirty="0"/>
          </a:p>
        </p:txBody>
      </p:sp>
      <p:sp>
        <p:nvSpPr>
          <p:cNvPr id="14" name="Rektangel med rundade hörn 1">
            <a:extLst>
              <a:ext uri="{FF2B5EF4-FFF2-40B4-BE49-F238E27FC236}">
                <a16:creationId xmlns:a16="http://schemas.microsoft.com/office/drawing/2014/main" id="{EC14B89E-147C-834F-B405-0236AC938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294" y="3827001"/>
            <a:ext cx="1968500" cy="914400"/>
          </a:xfrm>
          <a:prstGeom prst="roundRect">
            <a:avLst>
              <a:gd name="adj" fmla="val 16667"/>
            </a:avLst>
          </a:prstGeom>
          <a:solidFill>
            <a:srgbClr val="C5E0B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Prepare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endParaRPr kumimoji="0" lang="sv-SE" altLang="sv-S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capture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shop</a:t>
            </a:r>
            <a:endParaRPr kumimoji="0" lang="sv-SE" altLang="sv-S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ktangel med rundade hörn 2">
            <a:extLst>
              <a:ext uri="{FF2B5EF4-FFF2-40B4-BE49-F238E27FC236}">
                <a16:creationId xmlns:a16="http://schemas.microsoft.com/office/drawing/2014/main" id="{0ABF1019-57B4-C346-9585-F1878FA60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682" y="3827001"/>
            <a:ext cx="2006600" cy="9144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marR="0" lvl="0" indent="-1714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ownership</a:t>
            </a:r>
            <a:endParaRPr kumimoji="0" lang="sv-SE" altLang="sv-SE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Assets as IPR</a:t>
            </a: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ktangel med rundade hörn 3">
            <a:extLst>
              <a:ext uri="{FF2B5EF4-FFF2-40B4-BE49-F238E27FC236}">
                <a16:creationId xmlns:a16="http://schemas.microsoft.com/office/drawing/2014/main" id="{8D5E5181-25FF-1445-B3D7-08780369A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169" y="3827001"/>
            <a:ext cx="2257425" cy="914400"/>
          </a:xfrm>
          <a:prstGeom prst="roundRect">
            <a:avLst>
              <a:gd name="adj" fmla="val 16667"/>
            </a:avLst>
          </a:prstGeom>
          <a:solidFill>
            <a:srgbClr val="B4C6E7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Mapping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resourcs</a:t>
            </a: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assets</a:t>
            </a:r>
            <a:endParaRPr kumimoji="0" lang="sv-SE" altLang="sv-S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 </a:t>
            </a:r>
            <a:r>
              <a:rPr kumimoji="0" lang="sv-SE" altLang="sv-SE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ktangel med rundade hörn 4">
            <a:extLst>
              <a:ext uri="{FF2B5EF4-FFF2-40B4-BE49-F238E27FC236}">
                <a16:creationId xmlns:a16="http://schemas.microsoft.com/office/drawing/2014/main" id="{56F6DDB1-96B6-0144-807B-5E9D33B41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518" y="3771438"/>
            <a:ext cx="2519161" cy="91440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marR="0" lvl="0" indent="-1714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 of alternative</a:t>
            </a:r>
            <a:endParaRPr kumimoji="0" lang="en-US" altLang="sv-S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 on management of IA</a:t>
            </a:r>
            <a:endParaRPr kumimoji="0" lang="en-US" altLang="sv-S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sv-S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step</a:t>
            </a:r>
            <a:endParaRPr kumimoji="0" lang="en-US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Ellips 5">
            <a:extLst>
              <a:ext uri="{FF2B5EF4-FFF2-40B4-BE49-F238E27FC236}">
                <a16:creationId xmlns:a16="http://schemas.microsoft.com/office/drawing/2014/main" id="{911D4A70-B340-6440-987B-DC2CF052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994" y="2764963"/>
            <a:ext cx="1828800" cy="858838"/>
          </a:xfrm>
          <a:prstGeom prst="ellipse">
            <a:avLst/>
          </a:prstGeom>
          <a:solidFill>
            <a:srgbClr val="C5E0B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assets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Ellips 6">
            <a:extLst>
              <a:ext uri="{FF2B5EF4-FFF2-40B4-BE49-F238E27FC236}">
                <a16:creationId xmlns:a16="http://schemas.microsoft.com/office/drawing/2014/main" id="{0A6FDFB3-7A3C-CC4F-8459-B1BDB481E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332" y="2764963"/>
            <a:ext cx="1958975" cy="857250"/>
          </a:xfrm>
          <a:prstGeom prst="ellipse">
            <a:avLst/>
          </a:prstGeom>
          <a:solidFill>
            <a:srgbClr val="FFE599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knowledge assets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Ellips 7">
            <a:extLst>
              <a:ext uri="{FF2B5EF4-FFF2-40B4-BE49-F238E27FC236}">
                <a16:creationId xmlns:a16="http://schemas.microsoft.com/office/drawing/2014/main" id="{8987FBB3-AD5F-094E-B013-CA6FEF64E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082" y="2761788"/>
            <a:ext cx="1819275" cy="857250"/>
          </a:xfrm>
          <a:prstGeom prst="ellipse">
            <a:avLst/>
          </a:prstGeom>
          <a:solidFill>
            <a:srgbClr val="B4C6E7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Ellips 8">
            <a:extLst>
              <a:ext uri="{FF2B5EF4-FFF2-40B4-BE49-F238E27FC236}">
                <a16:creationId xmlns:a16="http://schemas.microsoft.com/office/drawing/2014/main" id="{2FA6C0BE-DA78-524D-B3E3-981F841B5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519" y="2763376"/>
            <a:ext cx="2024063" cy="857250"/>
          </a:xfrm>
          <a:prstGeom prst="ellipse">
            <a:avLst/>
          </a:prstGeom>
          <a:solidFill>
            <a:srgbClr val="F7CAAC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for utliization</a:t>
            </a: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Rak pil 21">
            <a:extLst>
              <a:ext uri="{FF2B5EF4-FFF2-40B4-BE49-F238E27FC236}">
                <a16:creationId xmlns:a16="http://schemas.microsoft.com/office/drawing/2014/main" id="{889A8469-3ED6-6043-9C96-D9C8CB6C7CAE}"/>
              </a:ext>
            </a:extLst>
          </p:cNvPr>
          <p:cNvCxnSpPr/>
          <p:nvPr/>
        </p:nvCxnSpPr>
        <p:spPr>
          <a:xfrm>
            <a:off x="1512916" y="3648710"/>
            <a:ext cx="101415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pil 22">
            <a:extLst>
              <a:ext uri="{FF2B5EF4-FFF2-40B4-BE49-F238E27FC236}">
                <a16:creationId xmlns:a16="http://schemas.microsoft.com/office/drawing/2014/main" id="{9B1E26F7-6314-8D4F-90EC-C6B948A50C04}"/>
              </a:ext>
            </a:extLst>
          </p:cNvPr>
          <p:cNvCxnSpPr/>
          <p:nvPr/>
        </p:nvCxnSpPr>
        <p:spPr>
          <a:xfrm>
            <a:off x="1496291" y="4962121"/>
            <a:ext cx="102080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8">
            <a:extLst>
              <a:ext uri="{FF2B5EF4-FFF2-40B4-BE49-F238E27FC236}">
                <a16:creationId xmlns:a16="http://schemas.microsoft.com/office/drawing/2014/main" id="{483AD342-59DF-3744-A3DA-1C4205B5A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065" y="1316703"/>
            <a:ext cx="127056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3200" b="1" dirty="0"/>
              <a:t>IAM  (</a:t>
            </a:r>
            <a:r>
              <a:rPr lang="sv-SE" sz="3200" b="1" dirty="0" err="1"/>
              <a:t>Inventory</a:t>
            </a:r>
            <a:r>
              <a:rPr lang="sv-SE" sz="3200" b="1" dirty="0"/>
              <a:t> Assets Management ) </a:t>
            </a:r>
            <a:r>
              <a:rPr lang="sv-SE" sz="3200" b="1" dirty="0" err="1"/>
              <a:t>tool</a:t>
            </a:r>
            <a:endParaRPr lang="sv-SE" sz="3200" b="1" dirty="0"/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EC560E89-1423-5641-8ACC-4A524906EA7E}"/>
              </a:ext>
            </a:extLst>
          </p:cNvPr>
          <p:cNvSpPr txBox="1"/>
          <p:nvPr/>
        </p:nvSpPr>
        <p:spPr>
          <a:xfrm>
            <a:off x="1579418" y="6051665"/>
            <a:ext cx="516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2"/>
              </a:rPr>
              <a:t>https://imp-act.se/verktyg-iam-processens-olika-steg-med-resurser/</a:t>
            </a:r>
            <a:endParaRPr lang="en-GB" sz="14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1416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886487F4-858D-DA40-9A68-2481557966A1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BC865A3-7B57-9045-B49C-58F2D9B37BBB}"/>
              </a:ext>
            </a:extLst>
          </p:cNvPr>
          <p:cNvSpPr txBox="1"/>
          <p:nvPr/>
        </p:nvSpPr>
        <p:spPr>
          <a:xfrm>
            <a:off x="1429789" y="1030778"/>
            <a:ext cx="919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 err="1"/>
              <a:t>Examples</a:t>
            </a:r>
            <a:r>
              <a:rPr lang="sv-SE" dirty="0"/>
              <a:t> </a:t>
            </a:r>
            <a:r>
              <a:rPr lang="sv-SE" sz="3200" b="1" dirty="0" err="1"/>
              <a:t>of</a:t>
            </a:r>
            <a:r>
              <a:rPr lang="sv-SE" sz="3200" b="1" dirty="0"/>
              <a:t> </a:t>
            </a:r>
            <a:r>
              <a:rPr lang="sv-SE" sz="3200" b="1" dirty="0" err="1"/>
              <a:t>Valuable</a:t>
            </a:r>
            <a:r>
              <a:rPr lang="sv-SE" sz="3200" b="1" dirty="0"/>
              <a:t> </a:t>
            </a:r>
            <a:r>
              <a:rPr lang="sv-SE" sz="3200" b="1" dirty="0" err="1"/>
              <a:t>links</a:t>
            </a:r>
            <a:r>
              <a:rPr lang="sv-SE" sz="3200" b="1" dirty="0"/>
              <a:t> för </a:t>
            </a:r>
            <a:r>
              <a:rPr lang="sv-SE" sz="3200" b="1" dirty="0" err="1"/>
              <a:t>impact</a:t>
            </a:r>
            <a:r>
              <a:rPr lang="sv-SE" sz="3200" b="1" dirty="0"/>
              <a:t> planning </a:t>
            </a:r>
            <a:r>
              <a:rPr lang="sv-SE" sz="3200" b="1" dirty="0" err="1"/>
              <a:t>tools</a:t>
            </a:r>
            <a:endParaRPr lang="sv-SE" sz="3200" b="1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E2F33B1-D51D-434F-ADC2-B6B3A0C93BA6}"/>
              </a:ext>
            </a:extLst>
          </p:cNvPr>
          <p:cNvSpPr txBox="1"/>
          <p:nvPr/>
        </p:nvSpPr>
        <p:spPr>
          <a:xfrm>
            <a:off x="1429789" y="2413337"/>
            <a:ext cx="888679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Impact Planning Toolkit ( The University of Sheffield)</a:t>
            </a:r>
            <a:endParaRPr lang="sv-SE" dirty="0"/>
          </a:p>
          <a:p>
            <a:r>
              <a:rPr lang="en-US" dirty="0">
                <a:hlinkClick r:id="rId3"/>
              </a:rPr>
              <a:t>https://www.sheffield.ac.uk/rs/impact/planning_toolkit</a:t>
            </a:r>
            <a:r>
              <a:rPr lang="en-US" dirty="0"/>
              <a:t> 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en-US" b="1" dirty="0"/>
              <a:t>Impact planning Canvas (University College Dublin)</a:t>
            </a:r>
            <a:endParaRPr lang="sv-SE" dirty="0"/>
          </a:p>
          <a:p>
            <a:r>
              <a:rPr lang="en-US" u="sng" dirty="0">
                <a:hlinkClick r:id="rId4"/>
              </a:rPr>
              <a:t>https://www.ucd.ie/research/portal/outcomesandimpacts/impactplancapturecommunicate/</a:t>
            </a:r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sv-SE" dirty="0"/>
          </a:p>
          <a:p>
            <a:endParaRPr lang="sv-SE" dirty="0"/>
          </a:p>
          <a:p>
            <a:r>
              <a:rPr lang="sv-SE" i="1" dirty="0"/>
              <a:t>”Research </a:t>
            </a:r>
            <a:r>
              <a:rPr lang="sv-SE" i="1" dirty="0" err="1"/>
              <a:t>impact</a:t>
            </a:r>
            <a:r>
              <a:rPr lang="sv-SE" i="1" dirty="0"/>
              <a:t> is the </a:t>
            </a:r>
            <a:r>
              <a:rPr lang="sv-SE" i="1" dirty="0" err="1"/>
              <a:t>contribution</a:t>
            </a:r>
            <a:r>
              <a:rPr lang="sv-SE" i="1" dirty="0"/>
              <a:t> </a:t>
            </a:r>
            <a:r>
              <a:rPr lang="sv-SE" i="1" dirty="0" err="1"/>
              <a:t>that</a:t>
            </a:r>
            <a:r>
              <a:rPr lang="sv-SE" i="1" dirty="0"/>
              <a:t> research makes to the </a:t>
            </a:r>
            <a:r>
              <a:rPr lang="sv-SE" i="1" dirty="0" err="1"/>
              <a:t>economy</a:t>
            </a:r>
            <a:r>
              <a:rPr lang="sv-SE" i="1" dirty="0"/>
              <a:t>, </a:t>
            </a:r>
            <a:r>
              <a:rPr lang="sv-SE" i="1" dirty="0" err="1"/>
              <a:t>society</a:t>
            </a:r>
            <a:r>
              <a:rPr lang="sv-SE" i="1" dirty="0"/>
              <a:t>, </a:t>
            </a:r>
          </a:p>
          <a:p>
            <a:r>
              <a:rPr lang="sv-SE" i="1" dirty="0" err="1"/>
              <a:t>environment</a:t>
            </a:r>
            <a:r>
              <a:rPr lang="sv-SE" i="1" dirty="0"/>
              <a:t> or </a:t>
            </a:r>
            <a:r>
              <a:rPr lang="sv-SE" i="1" dirty="0" err="1"/>
              <a:t>culture</a:t>
            </a:r>
            <a:r>
              <a:rPr lang="sv-SE" i="1" dirty="0"/>
              <a:t>, </a:t>
            </a:r>
            <a:r>
              <a:rPr lang="sv-SE" i="1" dirty="0" err="1"/>
              <a:t>beyond</a:t>
            </a:r>
            <a:r>
              <a:rPr lang="sv-SE" i="1" dirty="0"/>
              <a:t> the </a:t>
            </a:r>
            <a:r>
              <a:rPr lang="sv-SE" i="1" dirty="0" err="1"/>
              <a:t>contribution</a:t>
            </a:r>
            <a:r>
              <a:rPr lang="sv-SE" i="1" dirty="0"/>
              <a:t> to </a:t>
            </a:r>
            <a:r>
              <a:rPr lang="sv-SE" i="1" dirty="0" err="1"/>
              <a:t>academic</a:t>
            </a:r>
            <a:r>
              <a:rPr lang="sv-SE" i="1" dirty="0"/>
              <a:t> research”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6660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7F7B31B4-1AC4-744A-AD59-5DD695CF87A7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8B21387-B36B-214F-A77C-890E3E371AD1}"/>
              </a:ext>
            </a:extLst>
          </p:cNvPr>
          <p:cNvSpPr txBox="1"/>
          <p:nvPr/>
        </p:nvSpPr>
        <p:spPr>
          <a:xfrm>
            <a:off x="786246" y="2194560"/>
            <a:ext cx="5347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/>
              <a:t>Break</a:t>
            </a:r>
          </a:p>
          <a:p>
            <a:r>
              <a:rPr lang="sv-SE" sz="3200" b="1" dirty="0"/>
              <a:t>15 </a:t>
            </a:r>
            <a:r>
              <a:rPr lang="sv-SE" sz="3200" b="1" dirty="0" err="1"/>
              <a:t>minutes</a:t>
            </a:r>
            <a:r>
              <a:rPr lang="sv-SE" sz="3200" dirty="0"/>
              <a:t> 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D272143-4A84-4841-84FB-D8C269438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63" y="1149531"/>
            <a:ext cx="5347063" cy="40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6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291B8C3-2710-DB41-BC20-46ADE0070268}"/>
              </a:ext>
            </a:extLst>
          </p:cNvPr>
          <p:cNvSpPr txBox="1"/>
          <p:nvPr/>
        </p:nvSpPr>
        <p:spPr>
          <a:xfrm>
            <a:off x="1293223" y="1985554"/>
            <a:ext cx="998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cs typeface="Times New Roman" panose="02020603050405020304" pitchFamily="18" charset="0"/>
              </a:rPr>
              <a:t>Identifying needs: who, what, when, where, why?</a:t>
            </a:r>
          </a:p>
          <a:p>
            <a:endParaRPr lang="en-GB" sz="3200" b="1" dirty="0">
              <a:cs typeface="Times New Roman" panose="02020603050405020304" pitchFamily="18" charset="0"/>
            </a:endParaRPr>
          </a:p>
          <a:p>
            <a:r>
              <a:rPr lang="en-US" sz="3200" b="1" dirty="0">
                <a:cs typeface="Times New Roman" panose="02020603050405020304" pitchFamily="18" charset="0"/>
              </a:rPr>
              <a:t>Mapping actions: how can you translate your expertise into a product or service?</a:t>
            </a:r>
          </a:p>
          <a:p>
            <a:endParaRPr lang="sv-SE" sz="3200" b="1" dirty="0"/>
          </a:p>
        </p:txBody>
      </p:sp>
      <p:pic>
        <p:nvPicPr>
          <p:cNvPr id="4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0596195F-6121-4B4A-B1FE-4EFF2D0D7ABB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7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D2661DA-0048-224E-9E19-0FD72683E0CB}"/>
              </a:ext>
            </a:extLst>
          </p:cNvPr>
          <p:cNvSpPr txBox="1"/>
          <p:nvPr/>
        </p:nvSpPr>
        <p:spPr>
          <a:xfrm>
            <a:off x="1211580" y="2136338"/>
            <a:ext cx="91407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66900" algn="l"/>
              </a:tabLst>
            </a:pPr>
            <a:endParaRPr lang="sv-SE" b="1" dirty="0"/>
          </a:p>
          <a:p>
            <a:pPr>
              <a:tabLst>
                <a:tab pos="1866900" algn="l"/>
              </a:tabLst>
            </a:pPr>
            <a:r>
              <a:rPr lang="sv-SE" sz="2400" b="1" dirty="0"/>
              <a:t>Hook		</a:t>
            </a:r>
            <a:r>
              <a:rPr lang="sv-SE" sz="2400" dirty="0"/>
              <a:t>Get </a:t>
            </a:r>
            <a:r>
              <a:rPr lang="sv-SE" sz="2400" dirty="0" err="1"/>
              <a:t>peoples</a:t>
            </a:r>
            <a:r>
              <a:rPr lang="sv-SE" sz="2400" dirty="0"/>
              <a:t> attention</a:t>
            </a:r>
            <a:endParaRPr lang="sv-SE" sz="2400" b="1" dirty="0"/>
          </a:p>
          <a:p>
            <a:pPr>
              <a:tabLst>
                <a:tab pos="1866900" algn="l"/>
              </a:tabLst>
            </a:pPr>
            <a:endParaRPr lang="sv-SE" sz="2400" b="1" dirty="0"/>
          </a:p>
          <a:p>
            <a:pPr>
              <a:tabLst>
                <a:tab pos="1866900" algn="l"/>
              </a:tabLst>
            </a:pPr>
            <a:r>
              <a:rPr lang="sv-SE" sz="2400" b="1" dirty="0" err="1"/>
              <a:t>N</a:t>
            </a:r>
            <a:r>
              <a:rPr lang="sv-SE" sz="2400" dirty="0" err="1"/>
              <a:t>eed</a:t>
            </a:r>
            <a:r>
              <a:rPr lang="sv-SE" sz="2400" b="1" dirty="0"/>
              <a:t> 		IMPORTANT </a:t>
            </a:r>
            <a:r>
              <a:rPr lang="sv-SE" sz="2400" dirty="0" err="1"/>
              <a:t>user</a:t>
            </a:r>
            <a:r>
              <a:rPr lang="sv-SE" sz="2400" dirty="0"/>
              <a:t> </a:t>
            </a:r>
            <a:r>
              <a:rPr lang="sv-SE" sz="2400" dirty="0" err="1"/>
              <a:t>needs</a:t>
            </a:r>
            <a:r>
              <a:rPr lang="sv-SE" sz="2400" dirty="0"/>
              <a:t>!</a:t>
            </a:r>
          </a:p>
          <a:p>
            <a:pPr>
              <a:tabLst>
                <a:tab pos="1866900" algn="l"/>
              </a:tabLst>
            </a:pPr>
            <a:r>
              <a:rPr lang="sv-SE" sz="2400" b="1" dirty="0"/>
              <a:t>A</a:t>
            </a:r>
            <a:r>
              <a:rPr lang="sv-SE" sz="2400" dirty="0"/>
              <a:t>pproach</a:t>
            </a:r>
            <a:r>
              <a:rPr lang="sv-SE" sz="2400" b="1" dirty="0"/>
              <a:t> 		</a:t>
            </a:r>
            <a:r>
              <a:rPr lang="sv-SE" sz="2400" dirty="0" err="1"/>
              <a:t>What</a:t>
            </a:r>
            <a:r>
              <a:rPr lang="sv-SE" sz="2400" dirty="0"/>
              <a:t> is </a:t>
            </a:r>
            <a:r>
              <a:rPr lang="sv-SE" sz="2400" dirty="0" err="1"/>
              <a:t>your</a:t>
            </a:r>
            <a:r>
              <a:rPr lang="sv-SE" sz="2400" dirty="0"/>
              <a:t> offer?</a:t>
            </a:r>
          </a:p>
          <a:p>
            <a:pPr>
              <a:tabLst>
                <a:tab pos="1866900" algn="l"/>
              </a:tabLst>
            </a:pPr>
            <a:r>
              <a:rPr lang="sv-SE" sz="2400" b="1" dirty="0" err="1"/>
              <a:t>B</a:t>
            </a:r>
            <a:r>
              <a:rPr lang="sv-SE" sz="2400" dirty="0" err="1"/>
              <a:t>enefits</a:t>
            </a:r>
            <a:r>
              <a:rPr lang="sv-SE" sz="2400" dirty="0"/>
              <a:t>		</a:t>
            </a:r>
            <a:r>
              <a:rPr lang="sv-SE" sz="2400" dirty="0" err="1"/>
              <a:t>What</a:t>
            </a:r>
            <a:r>
              <a:rPr lang="sv-SE" sz="2400" dirty="0"/>
              <a:t> </a:t>
            </a:r>
            <a:r>
              <a:rPr lang="sv-SE" sz="2400" dirty="0" err="1"/>
              <a:t>benefits</a:t>
            </a:r>
            <a:r>
              <a:rPr lang="sv-SE" sz="2400" dirty="0"/>
              <a:t> </a:t>
            </a:r>
            <a:r>
              <a:rPr lang="sv-SE" sz="2400" dirty="0" err="1"/>
              <a:t>does</a:t>
            </a:r>
            <a:r>
              <a:rPr lang="sv-SE" sz="2400" dirty="0"/>
              <a:t> </a:t>
            </a:r>
            <a:r>
              <a:rPr lang="sv-SE" sz="2400" dirty="0" err="1"/>
              <a:t>your</a:t>
            </a:r>
            <a:r>
              <a:rPr lang="sv-SE" sz="2400" dirty="0"/>
              <a:t> offer </a:t>
            </a:r>
            <a:r>
              <a:rPr lang="sv-SE" sz="2400" dirty="0" err="1"/>
              <a:t>create</a:t>
            </a:r>
            <a:r>
              <a:rPr lang="sv-SE" sz="2400" dirty="0"/>
              <a:t>?</a:t>
            </a:r>
          </a:p>
          <a:p>
            <a:pPr>
              <a:tabLst>
                <a:tab pos="1866900" algn="l"/>
              </a:tabLst>
            </a:pPr>
            <a:r>
              <a:rPr lang="sv-SE" sz="2400" b="1" dirty="0" err="1"/>
              <a:t>C</a:t>
            </a:r>
            <a:r>
              <a:rPr lang="sv-SE" sz="2400" dirty="0" err="1"/>
              <a:t>ompetition</a:t>
            </a:r>
            <a:r>
              <a:rPr lang="sv-SE" sz="2400" dirty="0"/>
              <a:t>		</a:t>
            </a:r>
            <a:r>
              <a:rPr lang="sv-SE" sz="2400" dirty="0" err="1"/>
              <a:t>What</a:t>
            </a:r>
            <a:r>
              <a:rPr lang="sv-SE" sz="2400" dirty="0"/>
              <a:t> the </a:t>
            </a:r>
            <a:r>
              <a:rPr lang="sv-SE" sz="2400" dirty="0" err="1"/>
              <a:t>alternetives</a:t>
            </a:r>
            <a:r>
              <a:rPr lang="en-US" sz="2400" dirty="0"/>
              <a:t> are?</a:t>
            </a:r>
          </a:p>
          <a:p>
            <a:pPr>
              <a:tabLst>
                <a:tab pos="1866900" algn="l"/>
              </a:tabLst>
            </a:pPr>
            <a:endParaRPr lang="en-US" sz="2400" dirty="0"/>
          </a:p>
          <a:p>
            <a:pPr>
              <a:tabLst>
                <a:tab pos="1866900" algn="l"/>
              </a:tabLst>
            </a:pPr>
            <a:r>
              <a:rPr lang="en-US" sz="2400" b="1" dirty="0"/>
              <a:t>Offer</a:t>
            </a:r>
            <a:r>
              <a:rPr lang="en-US" sz="2400" dirty="0"/>
              <a:t>		What you offer/want</a:t>
            </a:r>
            <a:endParaRPr lang="sv-SE" sz="24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D749C64-CAC9-D049-8292-078BB735D9B0}"/>
              </a:ext>
            </a:extLst>
          </p:cNvPr>
          <p:cNvSpPr txBox="1"/>
          <p:nvPr/>
        </p:nvSpPr>
        <p:spPr>
          <a:xfrm>
            <a:off x="979714" y="1227909"/>
            <a:ext cx="845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/>
              <a:t>The </a:t>
            </a:r>
            <a:r>
              <a:rPr lang="sv-SE" sz="3200" b="1" dirty="0" err="1"/>
              <a:t>value</a:t>
            </a:r>
            <a:r>
              <a:rPr lang="sv-SE" sz="3200" b="1" dirty="0"/>
              <a:t> proposition- the pitch</a:t>
            </a:r>
          </a:p>
        </p:txBody>
      </p:sp>
      <p:pic>
        <p:nvPicPr>
          <p:cNvPr id="5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24297CFF-59D9-8944-B2A2-4E55C1E0FC7E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2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167"/>
            <a:ext cx="12192000" cy="68931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74137" y="356718"/>
            <a:ext cx="6629910" cy="6893168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6" name="Rectangle 5"/>
          <p:cNvSpPr/>
          <p:nvPr/>
        </p:nvSpPr>
        <p:spPr>
          <a:xfrm>
            <a:off x="5828338" y="493632"/>
            <a:ext cx="4055960" cy="646073"/>
          </a:xfrm>
          <a:prstGeom prst="rect">
            <a:avLst/>
          </a:prstGeom>
          <a:solidFill>
            <a:srgbClr val="E40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0" name="Rectangle 9"/>
          <p:cNvSpPr/>
          <p:nvPr/>
        </p:nvSpPr>
        <p:spPr>
          <a:xfrm>
            <a:off x="5643154" y="501347"/>
            <a:ext cx="5943600" cy="1077218"/>
          </a:xfrm>
          <a:prstGeom prst="rect">
            <a:avLst/>
          </a:prstGeom>
          <a:solidFill>
            <a:srgbClr val="D8213B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your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expetertise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market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0DE68B2-BBAC-F245-869B-836E72705A97}"/>
              </a:ext>
            </a:extLst>
          </p:cNvPr>
          <p:cNvSpPr/>
          <p:nvPr/>
        </p:nvSpPr>
        <p:spPr>
          <a:xfrm>
            <a:off x="5828337" y="1970450"/>
            <a:ext cx="544523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2" indent="-380982">
              <a:buFont typeface="Arial" panose="020B0604020202020204" pitchFamily="34" charset="0"/>
              <a:buChar char="•"/>
            </a:pPr>
            <a:endParaRPr lang="en-GB" sz="2000" dirty="0">
              <a:cs typeface="Times New Roman" panose="02020603050405020304" pitchFamily="18" charset="0"/>
            </a:endParaRPr>
          </a:p>
          <a:p>
            <a:pPr marL="380982" indent="-380982">
              <a:buFont typeface="Arial" panose="020B0604020202020204" pitchFamily="34" charset="0"/>
              <a:buChar char="•"/>
            </a:pPr>
            <a:r>
              <a:rPr lang="en-GB" sz="2000" dirty="0">
                <a:cs typeface="Times New Roman" panose="02020603050405020304" pitchFamily="18" charset="0"/>
              </a:rPr>
              <a:t>Welcome and expectations</a:t>
            </a:r>
          </a:p>
          <a:p>
            <a:pPr marL="380982" indent="-380982">
              <a:buFont typeface="Arial" panose="020B0604020202020204" pitchFamily="34" charset="0"/>
              <a:buChar char="•"/>
            </a:pPr>
            <a:endParaRPr lang="en-GB" sz="2000" dirty="0">
              <a:cs typeface="Times New Roman" panose="02020603050405020304" pitchFamily="18" charset="0"/>
            </a:endParaRPr>
          </a:p>
          <a:p>
            <a:pPr marL="380982" indent="-380982">
              <a:buFont typeface="Arial" panose="020B0604020202020204" pitchFamily="34" charset="0"/>
              <a:buChar char="•"/>
            </a:pPr>
            <a:r>
              <a:rPr lang="en-GB" sz="2000" dirty="0">
                <a:cs typeface="Times New Roman" panose="02020603050405020304" pitchFamily="18" charset="0"/>
              </a:rPr>
              <a:t>What is the problem you are trying to solve, or the market niche your are targeting?</a:t>
            </a:r>
            <a:br>
              <a:rPr lang="en-GB" sz="2000" dirty="0">
                <a:cs typeface="Times New Roman" panose="02020603050405020304" pitchFamily="18" charset="0"/>
              </a:rPr>
            </a:br>
            <a:endParaRPr lang="sv-SE" sz="2000" dirty="0">
              <a:cs typeface="Times New Roman" panose="02020603050405020304" pitchFamily="18" charset="0"/>
            </a:endParaRPr>
          </a:p>
          <a:p>
            <a:pPr marL="380982" indent="-380982">
              <a:buFont typeface="Arial" panose="020B0604020202020204" pitchFamily="34" charset="0"/>
              <a:buChar char="•"/>
            </a:pPr>
            <a:r>
              <a:rPr lang="en-GB" sz="2000" dirty="0">
                <a:cs typeface="Times New Roman" panose="02020603050405020304" pitchFamily="18" charset="0"/>
              </a:rPr>
              <a:t>Identifying needs: who, what, when, where, why?</a:t>
            </a:r>
            <a:br>
              <a:rPr lang="en-GB" sz="2000" dirty="0">
                <a:cs typeface="Times New Roman" panose="02020603050405020304" pitchFamily="18" charset="0"/>
              </a:rPr>
            </a:br>
            <a:endParaRPr lang="en-GB" sz="2000" dirty="0">
              <a:cs typeface="Times New Roman" panose="02020603050405020304" pitchFamily="18" charset="0"/>
            </a:endParaRPr>
          </a:p>
          <a:p>
            <a:pPr marL="380982" indent="-380982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Mapping actions: how can you translate your expertise into a product or service?</a:t>
            </a:r>
          </a:p>
          <a:p>
            <a:pPr marL="380982" indent="-380982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80982" indent="-380982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Conclusion and check out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Bildobjekt 12" descr="En bild som visar ritning&#10;&#10;Automatiskt genererad beskrivning">
            <a:extLst>
              <a:ext uri="{FF2B5EF4-FFF2-40B4-BE49-F238E27FC236}">
                <a16:creationId xmlns:a16="http://schemas.microsoft.com/office/drawing/2014/main" id="{CE602C98-7950-A24B-912C-1397877E4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76" y="5933392"/>
            <a:ext cx="1905000" cy="63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"/>
    </mc:Choice>
    <mc:Fallback xmlns="">
      <p:transition spd="slow" advTm="612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6C36C235-F2DF-C245-8CDC-5FDD4DA85135}"/>
              </a:ext>
            </a:extLst>
          </p:cNvPr>
          <p:cNvSpPr txBox="1"/>
          <p:nvPr/>
        </p:nvSpPr>
        <p:spPr>
          <a:xfrm>
            <a:off x="1847879" y="2312126"/>
            <a:ext cx="77794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NABC </a:t>
            </a:r>
            <a:r>
              <a:rPr lang="en-US" sz="4800" u="sng" dirty="0"/>
              <a:t>not</a:t>
            </a:r>
            <a:r>
              <a:rPr lang="en-US" sz="4800" dirty="0"/>
              <a:t> N</a:t>
            </a:r>
            <a:r>
              <a:rPr lang="en-US" sz="9600" dirty="0"/>
              <a:t>A</a:t>
            </a:r>
            <a:r>
              <a:rPr lang="en-US" sz="4800" dirty="0"/>
              <a:t>BC</a:t>
            </a:r>
          </a:p>
          <a:p>
            <a:endParaRPr lang="sv-SE" dirty="0"/>
          </a:p>
        </p:txBody>
      </p:sp>
      <p:pic>
        <p:nvPicPr>
          <p:cNvPr id="4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6730D7D4-A844-9F44-9725-188D26B2D10F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C8CB6DA0-F152-9345-9969-720C48B04DA1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0DF2C3D-CEE6-F847-9273-60D5AC3BCBED}"/>
              </a:ext>
            </a:extLst>
          </p:cNvPr>
          <p:cNvSpPr txBox="1"/>
          <p:nvPr/>
        </p:nvSpPr>
        <p:spPr>
          <a:xfrm>
            <a:off x="2628899" y="1551214"/>
            <a:ext cx="4316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 dirty="0"/>
              <a:t>10 </a:t>
            </a:r>
            <a:r>
              <a:rPr lang="sv-SE" sz="2800" b="1" dirty="0" err="1"/>
              <a:t>minutes</a:t>
            </a:r>
            <a:r>
              <a:rPr lang="sv-SE" sz="2800" b="1" dirty="0"/>
              <a:t>  to </a:t>
            </a:r>
            <a:r>
              <a:rPr lang="sv-SE" sz="2800" b="1" dirty="0" err="1"/>
              <a:t>use</a:t>
            </a:r>
            <a:r>
              <a:rPr lang="sv-SE" sz="2800" b="1" dirty="0"/>
              <a:t> NABC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 dirty="0" err="1"/>
              <a:t>Reflection</a:t>
            </a:r>
            <a:r>
              <a:rPr lang="sv-SE" sz="2800" b="1" dirty="0"/>
              <a:t>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F93A624-89CC-3A43-9433-9A094091F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19" y="2307535"/>
            <a:ext cx="4645668" cy="31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75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CDEB708C-D708-A148-915F-6AC7A968037D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AAD2956-AB71-554E-9681-852561EF80C9}"/>
              </a:ext>
            </a:extLst>
          </p:cNvPr>
          <p:cNvSpPr txBox="1"/>
          <p:nvPr/>
        </p:nvSpPr>
        <p:spPr>
          <a:xfrm>
            <a:off x="1273628" y="718457"/>
            <a:ext cx="5519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/>
              <a:t>The </a:t>
            </a:r>
            <a:r>
              <a:rPr lang="sv-SE" sz="3200" b="1" dirty="0" err="1"/>
              <a:t>power</a:t>
            </a:r>
            <a:r>
              <a:rPr lang="sv-SE" sz="3200" b="1" dirty="0"/>
              <a:t> </a:t>
            </a:r>
            <a:r>
              <a:rPr lang="sv-SE" sz="3200" b="1" dirty="0" err="1"/>
              <a:t>of</a:t>
            </a:r>
            <a:r>
              <a:rPr lang="sv-SE" sz="3200" b="1" dirty="0"/>
              <a:t> iterations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D939A0E-9276-684D-B1C3-776A5BB909D3}"/>
              </a:ext>
            </a:extLst>
          </p:cNvPr>
          <p:cNvSpPr txBox="1"/>
          <p:nvPr/>
        </p:nvSpPr>
        <p:spPr>
          <a:xfrm>
            <a:off x="1796143" y="2237014"/>
            <a:ext cx="7462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						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works</a:t>
            </a:r>
            <a:r>
              <a:rPr lang="sv-SE" dirty="0"/>
              <a:t>!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				It </a:t>
            </a:r>
            <a:r>
              <a:rPr lang="sv-SE" dirty="0" err="1"/>
              <a:t>might</a:t>
            </a:r>
            <a:r>
              <a:rPr lang="sv-SE" dirty="0"/>
              <a:t> </a:t>
            </a:r>
            <a:r>
              <a:rPr lang="sv-SE" dirty="0" err="1"/>
              <a:t>work</a:t>
            </a:r>
            <a:endParaRPr lang="sv-SE" dirty="0"/>
          </a:p>
          <a:p>
            <a:endParaRPr lang="sv-SE" dirty="0"/>
          </a:p>
          <a:p>
            <a:r>
              <a:rPr lang="sv-SE" dirty="0"/>
              <a:t>		</a:t>
            </a:r>
          </a:p>
          <a:p>
            <a:r>
              <a:rPr lang="sv-SE" dirty="0"/>
              <a:t>		Will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work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won’t</a:t>
            </a:r>
            <a:r>
              <a:rPr lang="sv-SE" dirty="0"/>
              <a:t> </a:t>
            </a:r>
            <a:r>
              <a:rPr lang="sv-SE" dirty="0" err="1"/>
              <a:t>work</a:t>
            </a:r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E849756-ECA1-4F41-8BF8-9E478B45F34E}"/>
              </a:ext>
            </a:extLst>
          </p:cNvPr>
          <p:cNvSpPr txBox="1"/>
          <p:nvPr/>
        </p:nvSpPr>
        <p:spPr>
          <a:xfrm>
            <a:off x="1796143" y="5396718"/>
            <a:ext cx="721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________________________________________________________</a:t>
            </a:r>
          </a:p>
          <a:p>
            <a:r>
              <a:rPr lang="sv-SE" b="1" dirty="0" err="1"/>
              <a:t>Number</a:t>
            </a:r>
            <a:r>
              <a:rPr lang="sv-SE" b="1" dirty="0"/>
              <a:t> </a:t>
            </a:r>
            <a:r>
              <a:rPr lang="sv-SE" b="1" dirty="0" err="1"/>
              <a:t>of</a:t>
            </a:r>
            <a:r>
              <a:rPr lang="sv-SE" b="1" dirty="0"/>
              <a:t> iterations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CAEFE92-BEDA-E043-99D5-30B18619A65A}"/>
              </a:ext>
            </a:extLst>
          </p:cNvPr>
          <p:cNvSpPr txBox="1"/>
          <p:nvPr/>
        </p:nvSpPr>
        <p:spPr>
          <a:xfrm>
            <a:off x="1126671" y="1303233"/>
            <a:ext cx="4464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V</a:t>
            </a:r>
          </a:p>
          <a:p>
            <a:r>
              <a:rPr lang="sv-SE" b="1" dirty="0"/>
              <a:t>a</a:t>
            </a:r>
          </a:p>
          <a:p>
            <a:r>
              <a:rPr lang="sv-SE" b="1" dirty="0"/>
              <a:t>l</a:t>
            </a:r>
          </a:p>
          <a:p>
            <a:r>
              <a:rPr lang="sv-SE" b="1" dirty="0"/>
              <a:t>u</a:t>
            </a:r>
          </a:p>
          <a:p>
            <a:r>
              <a:rPr lang="sv-SE" b="1" dirty="0"/>
              <a:t>e</a:t>
            </a:r>
          </a:p>
          <a:p>
            <a:endParaRPr lang="sv-SE" b="1" dirty="0"/>
          </a:p>
          <a:p>
            <a:r>
              <a:rPr lang="sv-SE" b="1" dirty="0"/>
              <a:t>P</a:t>
            </a:r>
          </a:p>
          <a:p>
            <a:r>
              <a:rPr lang="sv-SE" b="1" dirty="0"/>
              <a:t>r</a:t>
            </a:r>
          </a:p>
          <a:p>
            <a:r>
              <a:rPr lang="sv-SE" b="1" dirty="0"/>
              <a:t>o</a:t>
            </a:r>
          </a:p>
          <a:p>
            <a:r>
              <a:rPr lang="sv-SE" b="1" dirty="0"/>
              <a:t>P</a:t>
            </a:r>
          </a:p>
          <a:p>
            <a:endParaRPr lang="sv-SE" b="1" dirty="0"/>
          </a:p>
          <a:p>
            <a:r>
              <a:rPr lang="sv-SE" b="1" dirty="0"/>
              <a:t>Q</a:t>
            </a:r>
          </a:p>
          <a:p>
            <a:r>
              <a:rPr lang="sv-SE" b="1" dirty="0"/>
              <a:t>u</a:t>
            </a:r>
          </a:p>
          <a:p>
            <a:r>
              <a:rPr lang="sv-SE" b="1" dirty="0"/>
              <a:t>a</a:t>
            </a:r>
          </a:p>
          <a:p>
            <a:r>
              <a:rPr lang="sv-SE" b="1" dirty="0"/>
              <a:t>l</a:t>
            </a:r>
          </a:p>
          <a:p>
            <a:r>
              <a:rPr lang="sv-SE" b="1" dirty="0"/>
              <a:t>i</a:t>
            </a:r>
          </a:p>
          <a:p>
            <a:r>
              <a:rPr lang="sv-SE" b="1" dirty="0"/>
              <a:t>t</a:t>
            </a:r>
          </a:p>
          <a:p>
            <a:r>
              <a:rPr lang="sv-SE" b="1" dirty="0"/>
              <a:t>y</a:t>
            </a:r>
          </a:p>
        </p:txBody>
      </p:sp>
      <p:cxnSp>
        <p:nvCxnSpPr>
          <p:cNvPr id="9" name="Rak pil 8">
            <a:extLst>
              <a:ext uri="{FF2B5EF4-FFF2-40B4-BE49-F238E27FC236}">
                <a16:creationId xmlns:a16="http://schemas.microsoft.com/office/drawing/2014/main" id="{7E478A41-49F9-4F4D-98AB-438ADF0D21BC}"/>
              </a:ext>
            </a:extLst>
          </p:cNvPr>
          <p:cNvCxnSpPr>
            <a:cxnSpLocks/>
          </p:cNvCxnSpPr>
          <p:nvPr/>
        </p:nvCxnSpPr>
        <p:spPr>
          <a:xfrm flipV="1">
            <a:off x="1959429" y="1796143"/>
            <a:ext cx="5176157" cy="257991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209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B5AA0D39-0F33-0F4C-BE06-2771C8132811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E2D7E30-B942-B042-94B6-ECF1D5E98F14}"/>
              </a:ext>
            </a:extLst>
          </p:cNvPr>
          <p:cNvSpPr txBox="1"/>
          <p:nvPr/>
        </p:nvSpPr>
        <p:spPr>
          <a:xfrm>
            <a:off x="1600200" y="1730829"/>
            <a:ext cx="662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v-SE" sz="2000" dirty="0" err="1"/>
              <a:t>Important</a:t>
            </a:r>
            <a:r>
              <a:rPr lang="sv-SE" sz="2000" dirty="0"/>
              <a:t> </a:t>
            </a:r>
            <a:r>
              <a:rPr lang="sv-SE" sz="2000" dirty="0" err="1"/>
              <a:t>Customer</a:t>
            </a:r>
            <a:r>
              <a:rPr lang="sv-SE" sz="2000" dirty="0"/>
              <a:t> and Market </a:t>
            </a:r>
            <a:r>
              <a:rPr lang="sv-SE" sz="2000" dirty="0" err="1"/>
              <a:t>Needs</a:t>
            </a:r>
            <a:endParaRPr lang="sv-SE" sz="2000" dirty="0"/>
          </a:p>
          <a:p>
            <a:pPr marL="342900" indent="-342900">
              <a:buFont typeface="+mj-lt"/>
              <a:buAutoNum type="arabicPeriod"/>
            </a:pPr>
            <a:endParaRPr lang="sv-SE" sz="2000" dirty="0"/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Value Creation</a:t>
            </a:r>
          </a:p>
          <a:p>
            <a:pPr marL="342900" indent="-342900">
              <a:buFont typeface="+mj-lt"/>
              <a:buAutoNum type="arabicPeriod"/>
            </a:pPr>
            <a:endParaRPr lang="sv-SE" sz="2000" dirty="0"/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Innovation Champions</a:t>
            </a:r>
          </a:p>
          <a:p>
            <a:pPr marL="342900" indent="-342900">
              <a:buFont typeface="+mj-lt"/>
              <a:buAutoNum type="arabicPeriod"/>
            </a:pPr>
            <a:endParaRPr lang="sv-SE" sz="2000" dirty="0"/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Innovation Teams</a:t>
            </a:r>
          </a:p>
          <a:p>
            <a:pPr marL="342900" indent="-342900">
              <a:buFont typeface="+mj-lt"/>
              <a:buAutoNum type="arabicPeriod"/>
            </a:pPr>
            <a:endParaRPr lang="sv-SE" sz="2000" dirty="0"/>
          </a:p>
          <a:p>
            <a:pPr marL="342900" indent="-342900">
              <a:buFont typeface="+mj-lt"/>
              <a:buAutoNum type="arabicPeriod"/>
            </a:pPr>
            <a:r>
              <a:rPr lang="sv-SE" sz="2000" dirty="0" err="1"/>
              <a:t>Organizational</a:t>
            </a:r>
            <a:r>
              <a:rPr lang="sv-SE" sz="2000" dirty="0"/>
              <a:t> </a:t>
            </a:r>
            <a:r>
              <a:rPr lang="sv-SE" sz="2000" dirty="0" err="1"/>
              <a:t>Alignment</a:t>
            </a:r>
            <a:endParaRPr lang="sv-SE" sz="2000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4A2813D-7B78-1040-88CD-71997844C686}"/>
              </a:ext>
            </a:extLst>
          </p:cNvPr>
          <p:cNvSpPr txBox="1"/>
          <p:nvPr/>
        </p:nvSpPr>
        <p:spPr>
          <a:xfrm>
            <a:off x="1600200" y="881743"/>
            <a:ext cx="848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 err="1"/>
              <a:t>Five</a:t>
            </a:r>
            <a:r>
              <a:rPr lang="sv-SE" sz="3200" b="1" dirty="0"/>
              <a:t> </a:t>
            </a:r>
            <a:r>
              <a:rPr lang="sv-SE" sz="3200" b="1" dirty="0" err="1"/>
              <a:t>disciplines</a:t>
            </a:r>
            <a:r>
              <a:rPr lang="sv-SE" sz="3200" b="1" dirty="0"/>
              <a:t> </a:t>
            </a:r>
            <a:r>
              <a:rPr lang="sv-SE" sz="3200" b="1" dirty="0" err="1"/>
              <a:t>of</a:t>
            </a:r>
            <a:r>
              <a:rPr lang="sv-SE" sz="3200" b="1" dirty="0"/>
              <a:t> innovation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99814ED-ED3A-0145-87D6-5A9DE73556DD}"/>
              </a:ext>
            </a:extLst>
          </p:cNvPr>
          <p:cNvSpPr txBox="1"/>
          <p:nvPr/>
        </p:nvSpPr>
        <p:spPr>
          <a:xfrm>
            <a:off x="620487" y="6317456"/>
            <a:ext cx="7439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Innovation- The </a:t>
            </a:r>
            <a:r>
              <a:rPr lang="sv-SE" sz="1100" dirty="0" err="1"/>
              <a:t>five</a:t>
            </a:r>
            <a:r>
              <a:rPr lang="sv-SE" sz="1100" dirty="0"/>
              <a:t> </a:t>
            </a:r>
            <a:r>
              <a:rPr lang="sv-SE" sz="1100" dirty="0" err="1"/>
              <a:t>disciplines</a:t>
            </a:r>
            <a:r>
              <a:rPr lang="sv-SE" sz="1100" dirty="0"/>
              <a:t> for </a:t>
            </a:r>
            <a:r>
              <a:rPr lang="sv-SE" sz="1100" dirty="0" err="1"/>
              <a:t>creating</a:t>
            </a:r>
            <a:r>
              <a:rPr lang="sv-SE" sz="1100" dirty="0"/>
              <a:t> </a:t>
            </a:r>
            <a:r>
              <a:rPr lang="sv-SE" sz="1100" dirty="0" err="1"/>
              <a:t>what</a:t>
            </a:r>
            <a:r>
              <a:rPr lang="sv-SE" sz="1100" dirty="0"/>
              <a:t> </a:t>
            </a:r>
            <a:r>
              <a:rPr lang="sv-SE" sz="1100" dirty="0" err="1"/>
              <a:t>customers</a:t>
            </a:r>
            <a:r>
              <a:rPr lang="sv-SE" sz="1100" dirty="0"/>
              <a:t> </a:t>
            </a:r>
            <a:r>
              <a:rPr lang="sv-SE" sz="1100" dirty="0" err="1"/>
              <a:t>want</a:t>
            </a:r>
            <a:r>
              <a:rPr lang="sv-SE" sz="1100" dirty="0"/>
              <a:t> ( Curtis R Carlsson &amp;William </a:t>
            </a:r>
            <a:r>
              <a:rPr lang="sv-SE" sz="1100" dirty="0" err="1"/>
              <a:t>W.Wilmot</a:t>
            </a:r>
            <a:r>
              <a:rPr lang="sv-SE" sz="1100" dirty="0"/>
              <a:t>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0FA7A67-3AC7-9745-B737-4D375D3D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36159" y="121679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9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96906241-FB0F-C74B-9898-9AA75201AA54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15F5C7F-0BC7-C946-B78A-3C2ACD545674}"/>
              </a:ext>
            </a:extLst>
          </p:cNvPr>
          <p:cNvSpPr txBox="1"/>
          <p:nvPr/>
        </p:nvSpPr>
        <p:spPr>
          <a:xfrm>
            <a:off x="979714" y="1012372"/>
            <a:ext cx="1072787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/>
              <a:t>What</a:t>
            </a:r>
            <a:r>
              <a:rPr lang="sv-SE" sz="2400" b="1" dirty="0"/>
              <a:t> </a:t>
            </a:r>
            <a:r>
              <a:rPr lang="sv-SE" sz="2400" b="1" dirty="0" err="1"/>
              <a:t>expertise</a:t>
            </a:r>
            <a:r>
              <a:rPr lang="sv-SE" sz="2400" b="1" dirty="0"/>
              <a:t> do </a:t>
            </a:r>
            <a:r>
              <a:rPr lang="sv-SE" sz="2400" b="1" dirty="0" err="1"/>
              <a:t>you</a:t>
            </a:r>
            <a:r>
              <a:rPr lang="sv-SE" sz="2400" b="1" dirty="0"/>
              <a:t> </a:t>
            </a:r>
            <a:r>
              <a:rPr lang="sv-SE" sz="2400" b="1" dirty="0" err="1"/>
              <a:t>need</a:t>
            </a:r>
            <a:r>
              <a:rPr lang="sv-SE" sz="2400" b="1" dirty="0"/>
              <a:t>? </a:t>
            </a:r>
            <a:r>
              <a:rPr lang="sv-SE" sz="2400" b="1" dirty="0" err="1"/>
              <a:t>What</a:t>
            </a:r>
            <a:r>
              <a:rPr lang="sv-SE" sz="2400" b="1" dirty="0"/>
              <a:t> </a:t>
            </a:r>
            <a:r>
              <a:rPr lang="sv-SE" sz="2400" b="1" dirty="0" err="1"/>
              <a:t>skills</a:t>
            </a:r>
            <a:r>
              <a:rPr lang="sv-SE" sz="2400" b="1" dirty="0"/>
              <a:t> do </a:t>
            </a:r>
            <a:r>
              <a:rPr lang="sv-SE" sz="2400" b="1" dirty="0" err="1"/>
              <a:t>you</a:t>
            </a:r>
            <a:r>
              <a:rPr lang="sv-SE" sz="2400" b="1" dirty="0"/>
              <a:t> </a:t>
            </a:r>
            <a:r>
              <a:rPr lang="sv-SE" sz="2400" b="1" dirty="0" err="1"/>
              <a:t>need</a:t>
            </a:r>
            <a:r>
              <a:rPr lang="sv-SE" sz="2400" b="1" dirty="0"/>
              <a:t> ? </a:t>
            </a:r>
            <a:r>
              <a:rPr lang="sv-SE" sz="2400" b="1" dirty="0" err="1"/>
              <a:t>What</a:t>
            </a:r>
            <a:r>
              <a:rPr lang="sv-SE" sz="2400" b="1" dirty="0"/>
              <a:t> </a:t>
            </a:r>
            <a:r>
              <a:rPr lang="sv-SE" sz="2400" b="1" dirty="0" err="1"/>
              <a:t>else</a:t>
            </a:r>
            <a:r>
              <a:rPr lang="sv-SE" sz="2400" b="1" dirty="0"/>
              <a:t> do </a:t>
            </a:r>
            <a:r>
              <a:rPr lang="sv-SE" sz="2400" b="1" dirty="0" err="1"/>
              <a:t>you</a:t>
            </a:r>
            <a:r>
              <a:rPr lang="sv-SE" sz="2400" b="1" dirty="0"/>
              <a:t> </a:t>
            </a:r>
            <a:r>
              <a:rPr lang="sv-SE" sz="2400" b="1" dirty="0" err="1"/>
              <a:t>need</a:t>
            </a:r>
            <a:r>
              <a:rPr lang="sv-SE" sz="2400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Idea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Networks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Trust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Tools and </a:t>
            </a:r>
            <a:r>
              <a:rPr lang="sv-SE" sz="2400" dirty="0" err="1"/>
              <a:t>methods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”Market”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Intelletcual</a:t>
            </a:r>
            <a:r>
              <a:rPr lang="sv-SE" sz="2400" dirty="0"/>
              <a:t>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IPR (</a:t>
            </a:r>
            <a:r>
              <a:rPr lang="sv-SE" sz="2400" dirty="0" err="1"/>
              <a:t>Intellectual</a:t>
            </a:r>
            <a:r>
              <a:rPr lang="sv-SE" sz="2400" dirty="0"/>
              <a:t> Property </a:t>
            </a:r>
            <a:r>
              <a:rPr lang="sv-SE" sz="2400" dirty="0" err="1"/>
              <a:t>Rights</a:t>
            </a:r>
            <a:r>
              <a:rPr lang="sv-SE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Personal and </a:t>
            </a:r>
            <a:r>
              <a:rPr lang="sv-SE" sz="2400" dirty="0" err="1"/>
              <a:t>professional</a:t>
            </a:r>
            <a:r>
              <a:rPr lang="sv-SE" sz="2400" dirty="0"/>
              <a:t> </a:t>
            </a:r>
            <a:r>
              <a:rPr lang="sv-SE" sz="2400" dirty="0" err="1"/>
              <a:t>goals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Get to </a:t>
            </a:r>
            <a:r>
              <a:rPr lang="sv-SE" sz="2400" dirty="0" err="1"/>
              <a:t>know</a:t>
            </a:r>
            <a:r>
              <a:rPr lang="sv-SE" sz="2400" dirty="0"/>
              <a:t> </a:t>
            </a:r>
            <a:r>
              <a:rPr lang="sv-SE" sz="2400" dirty="0" err="1"/>
              <a:t>your</a:t>
            </a:r>
            <a:r>
              <a:rPr lang="sv-SE" sz="2400" dirty="0"/>
              <a:t> </a:t>
            </a:r>
            <a:r>
              <a:rPr lang="sv-SE" sz="2400" dirty="0" err="1"/>
              <a:t>founders</a:t>
            </a:r>
            <a:r>
              <a:rPr lang="sv-SE" sz="2400" dirty="0"/>
              <a:t> ( relations)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.........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387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B663A628-EFBA-574F-84D3-A3897F69A450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F68FFCE-D744-B745-A08F-B1A354D47ACA}"/>
              </a:ext>
            </a:extLst>
          </p:cNvPr>
          <p:cNvSpPr txBox="1"/>
          <p:nvPr/>
        </p:nvSpPr>
        <p:spPr>
          <a:xfrm>
            <a:off x="1089682" y="2439489"/>
            <a:ext cx="88631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/>
              <a:t>Check </a:t>
            </a:r>
            <a:r>
              <a:rPr lang="sv-SE" sz="3200" b="1" dirty="0" err="1"/>
              <a:t>out</a:t>
            </a:r>
            <a:r>
              <a:rPr lang="sv-SE" sz="3200" b="1" dirty="0"/>
              <a:t>! </a:t>
            </a:r>
          </a:p>
          <a:p>
            <a:pPr algn="ctr"/>
            <a:endParaRPr lang="sv-SE" sz="3200" b="1" dirty="0"/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959998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SmartArt 16" descr="En bild som visar mat, tecken&#10;&#10;Automatiskt genererad beskrivning">
            <a:extLst>
              <a:ext uri="{FF2B5EF4-FFF2-40B4-BE49-F238E27FC236}">
                <a16:creationId xmlns:a16="http://schemas.microsoft.com/office/drawing/2014/main" id="{1827F542-3FE6-5B4B-8B1C-1E8D8DC46577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68E09CA-7496-0543-BCC2-02342892938F}"/>
              </a:ext>
            </a:extLst>
          </p:cNvPr>
          <p:cNvSpPr txBox="1"/>
          <p:nvPr/>
        </p:nvSpPr>
        <p:spPr>
          <a:xfrm>
            <a:off x="2122714" y="1240971"/>
            <a:ext cx="71682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/>
              <a:t>Feel</a:t>
            </a:r>
            <a:r>
              <a:rPr lang="sv-SE" sz="4400" b="1" dirty="0"/>
              <a:t> </a:t>
            </a:r>
            <a:r>
              <a:rPr lang="sv-SE" sz="4400" b="1" dirty="0" err="1"/>
              <a:t>free</a:t>
            </a:r>
            <a:r>
              <a:rPr lang="sv-SE" sz="4400" b="1" dirty="0"/>
              <a:t> to </a:t>
            </a:r>
            <a:r>
              <a:rPr lang="sv-SE" sz="4400" b="1" dirty="0" err="1"/>
              <a:t>contact</a:t>
            </a:r>
            <a:r>
              <a:rPr lang="sv-SE" sz="4400" b="1" dirty="0"/>
              <a:t> </a:t>
            </a:r>
            <a:r>
              <a:rPr lang="sv-SE" sz="4400" b="1" dirty="0" err="1"/>
              <a:t>me</a:t>
            </a:r>
            <a:r>
              <a:rPr lang="sv-SE" sz="4400" b="1" dirty="0"/>
              <a:t>!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Charlotta Nordenberg</a:t>
            </a:r>
          </a:p>
          <a:p>
            <a:r>
              <a:rPr lang="sv-SE" dirty="0"/>
              <a:t>Malmö University</a:t>
            </a:r>
          </a:p>
          <a:p>
            <a:r>
              <a:rPr lang="sv-SE" dirty="0"/>
              <a:t>Manager at Mau Innovation</a:t>
            </a:r>
          </a:p>
          <a:p>
            <a:endParaRPr lang="sv-SE" dirty="0"/>
          </a:p>
          <a:p>
            <a:r>
              <a:rPr lang="sv-SE" dirty="0">
                <a:hlinkClick r:id="rId3"/>
              </a:rPr>
              <a:t>Charlotta.nordenberg@mau.se</a:t>
            </a:r>
            <a:endParaRPr lang="sv-SE" dirty="0"/>
          </a:p>
          <a:p>
            <a:r>
              <a:rPr lang="sv-SE" dirty="0"/>
              <a:t>+46-40- 6658202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9ED6BA3-EA2C-7B49-B806-29A789EFE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98" y="2449286"/>
            <a:ext cx="3630668" cy="2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4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En bild som visar inomhus, bord, sitter, stol&#10;&#10;Automatiskt genererad beskrivning">
            <a:extLst>
              <a:ext uri="{FF2B5EF4-FFF2-40B4-BE49-F238E27FC236}">
                <a16:creationId xmlns:a16="http://schemas.microsoft.com/office/drawing/2014/main" id="{36DF75DB-8E33-0746-92C8-F45303352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Bildobjekt 15" descr="En bild som visar ritning&#10;&#10;Automatiskt genererad beskrivning">
            <a:extLst>
              <a:ext uri="{FF2B5EF4-FFF2-40B4-BE49-F238E27FC236}">
                <a16:creationId xmlns:a16="http://schemas.microsoft.com/office/drawing/2014/main" id="{CF53C6B7-505C-D64C-A443-A49FDBFE2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328" y="1356046"/>
            <a:ext cx="3525343" cy="41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7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6686" y="320200"/>
            <a:ext cx="4563063" cy="790960"/>
          </a:xfrm>
          <a:prstGeom prst="rect">
            <a:avLst/>
          </a:prstGeom>
          <a:solidFill>
            <a:srgbClr val="E40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b="1" dirty="0"/>
              <a:t>Charlotta</a:t>
            </a:r>
            <a:r>
              <a:rPr lang="sv-SE" sz="2400" dirty="0"/>
              <a:t> </a:t>
            </a:r>
            <a:r>
              <a:rPr lang="sv-SE" sz="2800" b="1" dirty="0"/>
              <a:t>Nordenberg</a:t>
            </a:r>
            <a:endParaRPr lang="sv-SE" sz="2400" b="1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4943039" y="1162884"/>
            <a:ext cx="4151018" cy="769441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LCharlotta</a:t>
            </a:r>
            <a:endParaRPr lang="sv-SE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ubrik 1"/>
          <p:cNvSpPr txBox="1">
            <a:spLocks/>
          </p:cNvSpPr>
          <p:nvPr/>
        </p:nvSpPr>
        <p:spPr>
          <a:xfrm>
            <a:off x="7814683" y="1039486"/>
            <a:ext cx="3422549" cy="779765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ipsm</a:t>
            </a:r>
            <a:r>
              <a:rPr lang="sv-SE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endParaRPr lang="sv-SE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ruta 6">
            <a:extLst>
              <a:ext uri="{FF2B5EF4-FFF2-40B4-BE49-F238E27FC236}">
                <a16:creationId xmlns:a16="http://schemas.microsoft.com/office/drawing/2014/main" id="{80730B1A-98BE-724E-A6D7-2CB5ED16C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83" y="1984049"/>
            <a:ext cx="7432134" cy="36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80982" indent="-380982" eaLnBrk="1" hangingPunct="1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  <a:cs typeface="Times New Roman" panose="02020603050405020304" pitchFamily="18" charset="0"/>
              </a:rPr>
              <a:t>Bachelor in Social Sciences</a:t>
            </a:r>
            <a:endParaRPr lang="en-GB" sz="2000" dirty="0">
              <a:latin typeface="+mn-lt"/>
              <a:cs typeface="Times New Roman" panose="02020603050405020304" pitchFamily="18" charset="0"/>
            </a:endParaRPr>
          </a:p>
          <a:p>
            <a:pPr marL="380982" indent="-380982" eaLnBrk="1" hangingPunct="1">
              <a:lnSpc>
                <a:spcPts val="2025"/>
              </a:lnSpc>
              <a:buFont typeface="Arial" panose="020B0604020202020204" pitchFamily="34" charset="0"/>
              <a:buChar char="•"/>
            </a:pPr>
            <a:endParaRPr lang="en-GB" altLang="sv-SE" sz="2000" dirty="0">
              <a:latin typeface="+mn-lt"/>
              <a:cs typeface="Times New Roman" panose="02020603050405020304" pitchFamily="18" charset="0"/>
            </a:endParaRPr>
          </a:p>
          <a:p>
            <a:pPr marL="380982" indent="-380982" eaLnBrk="1" hangingPunct="1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  <a:cs typeface="Times New Roman" panose="02020603050405020304" pitchFamily="18" charset="0"/>
              </a:rPr>
              <a:t>University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work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: </a:t>
            </a:r>
            <a:br>
              <a:rPr lang="sv-SE" sz="2000" dirty="0">
                <a:latin typeface="+mn-lt"/>
                <a:cs typeface="Times New Roman" panose="02020603050405020304" pitchFamily="18" charset="0"/>
              </a:rPr>
            </a:b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Internationalisation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, Research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funding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Fundraising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, Innovation and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utalisation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projectmanager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advisor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head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of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unit</a:t>
            </a:r>
            <a:endParaRPr lang="sv-SE" sz="20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ts val="2025"/>
              </a:lnSpc>
            </a:pPr>
            <a:endParaRPr lang="en-GB" altLang="sv-SE" sz="2000" dirty="0">
              <a:latin typeface="+mn-lt"/>
              <a:cs typeface="Times New Roman" panose="02020603050405020304" pitchFamily="18" charset="0"/>
            </a:endParaRPr>
          </a:p>
          <a:p>
            <a:pPr marL="380982" indent="-380982" eaLnBrk="1" hangingPunct="1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  <a:cs typeface="Times New Roman" panose="02020603050405020304" pitchFamily="18" charset="0"/>
              </a:rPr>
              <a:t>NGO and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other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associations: </a:t>
            </a:r>
            <a:br>
              <a:rPr lang="sv-SE" sz="2000" dirty="0">
                <a:latin typeface="+mn-lt"/>
                <a:cs typeface="Times New Roman" panose="02020603050405020304" pitchFamily="18" charset="0"/>
              </a:rPr>
            </a:b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Chairperson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of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Student Union at Örebro University,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Chairperson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of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Amnesty International in Sweden,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Chairperson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of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KIF Örebro,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Boardmember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of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Elitfotbolldam (Swedish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football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association for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women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) and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member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of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the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nomination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sv-SE" sz="2000" dirty="0" err="1">
                <a:latin typeface="+mn-lt"/>
                <a:cs typeface="Times New Roman" panose="02020603050405020304" pitchFamily="18" charset="0"/>
              </a:rPr>
              <a:t>committee</a:t>
            </a:r>
            <a:r>
              <a:rPr lang="sv-SE" sz="2000" dirty="0">
                <a:latin typeface="+mn-lt"/>
                <a:cs typeface="Times New Roman" panose="02020603050405020304" pitchFamily="18" charset="0"/>
              </a:rPr>
              <a:t> at the Swedish Golf association</a:t>
            </a:r>
            <a:br>
              <a:rPr lang="en-GB" altLang="sv-SE" sz="2000" dirty="0">
                <a:latin typeface="+mn-lt"/>
                <a:cs typeface="Times New Roman" panose="02020603050405020304" pitchFamily="18" charset="0"/>
              </a:rPr>
            </a:br>
            <a:endParaRPr lang="en-GB" altLang="sv-SE" sz="2000" dirty="0">
              <a:latin typeface="+mn-lt"/>
              <a:cs typeface="Times New Roman" panose="02020603050405020304" pitchFamily="18" charset="0"/>
            </a:endParaRPr>
          </a:p>
          <a:p>
            <a:pPr marL="380982" indent="-380982" eaLnBrk="1" hangingPunct="1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GB" altLang="sv-SE" sz="2000" dirty="0">
                <a:latin typeface="+mn-lt"/>
                <a:cs typeface="Times New Roman" panose="02020603050405020304" pitchFamily="18" charset="0"/>
              </a:rPr>
              <a:t>Network, socially engaged, want to make change, ….</a:t>
            </a:r>
          </a:p>
        </p:txBody>
      </p:sp>
      <p:pic>
        <p:nvPicPr>
          <p:cNvPr id="10" name="Bildobjekt 9" descr="En bild som visar mat, tecken&#10;&#10;Automatiskt genererad beskrivning">
            <a:extLst>
              <a:ext uri="{FF2B5EF4-FFF2-40B4-BE49-F238E27FC236}">
                <a16:creationId xmlns:a16="http://schemas.microsoft.com/office/drawing/2014/main" id="{68E94002-A86F-9948-89CB-74240CA52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317" y="5933392"/>
            <a:ext cx="1905000" cy="63009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56D84F0-2039-0E48-93B5-C90E0D67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80" y="340743"/>
            <a:ext cx="2992639" cy="40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"/>
    </mc:Choice>
    <mc:Fallback xmlns="">
      <p:transition spd="slow" advTm="612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90094" y="249843"/>
            <a:ext cx="5949953" cy="646072"/>
          </a:xfrm>
          <a:prstGeom prst="rect">
            <a:avLst/>
          </a:prstGeom>
          <a:solidFill>
            <a:srgbClr val="E40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690094" y="258701"/>
            <a:ext cx="5949953" cy="157559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Malmö University in numbers </a:t>
            </a:r>
            <a:endParaRPr lang="sv-SE" sz="3200" dirty="0">
              <a:solidFill>
                <a:schemeClr val="bg1"/>
              </a:solidFill>
            </a:endParaRPr>
          </a:p>
          <a:p>
            <a:br>
              <a:rPr lang="sv-SE" sz="3733" dirty="0"/>
            </a:br>
            <a:endParaRPr lang="sv-SE" sz="3733" dirty="0"/>
          </a:p>
        </p:txBody>
      </p:sp>
      <p:sp>
        <p:nvSpPr>
          <p:cNvPr id="10" name="Platshållare för innehåll 1"/>
          <p:cNvSpPr>
            <a:spLocks noGrp="1"/>
          </p:cNvSpPr>
          <p:nvPr>
            <p:ph idx="1"/>
          </p:nvPr>
        </p:nvSpPr>
        <p:spPr>
          <a:xfrm>
            <a:off x="5690094" y="1533129"/>
            <a:ext cx="4991444" cy="4859523"/>
          </a:xfrm>
        </p:spPr>
        <p:txBody>
          <a:bodyPr vert="horz" lIns="121920" tIns="60960" rIns="121920" bIns="60960" rtlCol="0" anchor="t">
            <a:normAutofit/>
          </a:bodyPr>
          <a:lstStyle/>
          <a:p>
            <a:r>
              <a:rPr lang="en-GB" sz="2000" dirty="0"/>
              <a:t>Founded in 1998</a:t>
            </a:r>
            <a:endParaRPr lang="sv-SE" sz="2000" dirty="0"/>
          </a:p>
          <a:p>
            <a:r>
              <a:rPr lang="en-GB" sz="2000" dirty="0"/>
              <a:t>24,000 students</a:t>
            </a:r>
          </a:p>
          <a:p>
            <a:pPr marL="239601" indent="-239601"/>
            <a:r>
              <a:rPr lang="en-GB" sz="2000" dirty="0"/>
              <a:t>2,143 employees</a:t>
            </a:r>
            <a:endParaRPr lang="en-GB" sz="2000" dirty="0">
              <a:cs typeface="Arial"/>
            </a:endParaRPr>
          </a:p>
          <a:p>
            <a:pPr marL="239601" indent="-239601"/>
            <a:r>
              <a:rPr lang="en-GB" sz="2000" dirty="0"/>
              <a:t>90 professors</a:t>
            </a:r>
            <a:endParaRPr lang="en-GB" sz="2000" dirty="0">
              <a:cs typeface="Arial"/>
            </a:endParaRPr>
          </a:p>
          <a:p>
            <a:pPr marL="239601" indent="-239601"/>
            <a:r>
              <a:rPr lang="en-GB" sz="2000" dirty="0"/>
              <a:t>430 doctoral-level teachers</a:t>
            </a:r>
            <a:endParaRPr lang="en-GB" sz="2000" dirty="0">
              <a:cs typeface="Arial"/>
            </a:endParaRPr>
          </a:p>
          <a:p>
            <a:pPr marL="239601" indent="-239601"/>
            <a:r>
              <a:rPr lang="en-GB" sz="2000" dirty="0"/>
              <a:t>271 PhD students (62% female)</a:t>
            </a:r>
            <a:endParaRPr lang="en-GB" sz="2000" dirty="0">
              <a:cs typeface="Arial"/>
            </a:endParaRPr>
          </a:p>
          <a:p>
            <a:r>
              <a:rPr lang="en-GB" sz="2000" dirty="0"/>
              <a:t>100 degree programmes and 350 courses</a:t>
            </a:r>
          </a:p>
          <a:p>
            <a:r>
              <a:rPr lang="en-GB" sz="2000" dirty="0"/>
              <a:t>500 international peer-reviewed articles </a:t>
            </a:r>
          </a:p>
          <a:p>
            <a:pPr marL="239601" indent="-239601"/>
            <a:r>
              <a:rPr lang="en-GB" sz="2000" dirty="0"/>
              <a:t>1.76 billion SEK turnover (2019)</a:t>
            </a:r>
            <a:endParaRPr lang="sv-SE" sz="20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5"/>
            <a:ext cx="5243015" cy="68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9466" y="406400"/>
            <a:ext cx="3742268" cy="646072"/>
          </a:xfrm>
          <a:prstGeom prst="rect">
            <a:avLst/>
          </a:prstGeom>
          <a:solidFill>
            <a:srgbClr val="E40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69466" y="1427017"/>
            <a:ext cx="6209916" cy="4601344"/>
          </a:xfrm>
        </p:spPr>
        <p:txBody>
          <a:bodyPr>
            <a:normAutofit/>
          </a:bodyPr>
          <a:lstStyle/>
          <a:p>
            <a:r>
              <a:rPr lang="en-GB" sz="2000" dirty="0"/>
              <a:t>Sweden’s third largest city with a population of 330,000</a:t>
            </a:r>
          </a:p>
          <a:p>
            <a:r>
              <a:rPr lang="en-GB" sz="2000" dirty="0"/>
              <a:t>previously a traditional industrial city, </a:t>
            </a:r>
            <a:r>
              <a:rPr lang="en-US" altLang="sv-SE" sz="2000" dirty="0">
                <a:cs typeface="Arial" pitchFamily="34" charset="0"/>
              </a:rPr>
              <a:t>now a metropolis of knowledge, culture and entrepreneurship</a:t>
            </a:r>
          </a:p>
          <a:p>
            <a:r>
              <a:rPr lang="en-GB" sz="2000" dirty="0"/>
              <a:t>linked with Copenhagen via the </a:t>
            </a:r>
            <a:r>
              <a:rPr lang="en-GB" sz="2000" dirty="0" err="1"/>
              <a:t>Öresund</a:t>
            </a:r>
            <a:r>
              <a:rPr lang="en-GB" sz="2000" dirty="0"/>
              <a:t> Bridge, Malmö is in the heart </a:t>
            </a:r>
            <a:r>
              <a:rPr lang="en-US" altLang="sv-SE" sz="2000" dirty="0">
                <a:cs typeface="Arial" pitchFamily="34" charset="0"/>
              </a:rPr>
              <a:t>of the </a:t>
            </a:r>
            <a:r>
              <a:rPr lang="en-US" altLang="sv-SE" sz="2000" dirty="0" err="1">
                <a:cs typeface="Arial" pitchFamily="34" charset="0"/>
              </a:rPr>
              <a:t>Öresund</a:t>
            </a:r>
            <a:r>
              <a:rPr lang="en-US" altLang="sv-SE" sz="2000" dirty="0">
                <a:cs typeface="Arial" pitchFamily="34" charset="0"/>
              </a:rPr>
              <a:t> region (population of 4 million</a:t>
            </a:r>
            <a:r>
              <a:rPr lang="en-GB" altLang="sv-SE" sz="2000" dirty="0">
                <a:cs typeface="Arial" pitchFamily="34" charset="0"/>
              </a:rPr>
              <a:t>)</a:t>
            </a:r>
            <a:endParaRPr lang="en-GB" sz="2000" dirty="0"/>
          </a:p>
          <a:p>
            <a:r>
              <a:rPr lang="en-GB" sz="2000" dirty="0"/>
              <a:t>culturally diverse city with 170 nationalities represented and more than 150 languages spoken </a:t>
            </a:r>
          </a:p>
          <a:p>
            <a:r>
              <a:rPr lang="en-GB" sz="2000" dirty="0"/>
              <a:t>32% of the population have at least three years of higher education</a:t>
            </a:r>
          </a:p>
          <a:p>
            <a:r>
              <a:rPr lang="en-US" altLang="sv-SE" sz="2000" dirty="0">
                <a:cs typeface="Arial" pitchFamily="34" charset="0"/>
              </a:rPr>
              <a:t>half of the population are under the age of 35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7797" cy="6858000"/>
          </a:xfrm>
          <a:prstGeom prst="rect">
            <a:avLst/>
          </a:prstGeom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5469465" y="193963"/>
            <a:ext cx="4201008" cy="1233055"/>
          </a:xfrm>
        </p:spPr>
        <p:txBody>
          <a:bodyPr/>
          <a:lstStyle/>
          <a:p>
            <a:r>
              <a:rPr lang="sv-SE" sz="3200" dirty="0">
                <a:solidFill>
                  <a:schemeClr val="bg1"/>
                </a:solidFill>
              </a:rPr>
              <a:t>The city </a:t>
            </a:r>
            <a:r>
              <a:rPr lang="sv-SE" sz="3200" dirty="0" err="1">
                <a:solidFill>
                  <a:schemeClr val="bg1"/>
                </a:solidFill>
              </a:rPr>
              <a:t>of</a:t>
            </a:r>
            <a:r>
              <a:rPr lang="sv-SE" sz="3200" dirty="0">
                <a:solidFill>
                  <a:schemeClr val="bg1"/>
                </a:solidFill>
              </a:rPr>
              <a:t> Malmö</a:t>
            </a:r>
            <a:br>
              <a:rPr lang="sv-SE" sz="4267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69467" y="226689"/>
            <a:ext cx="3658904" cy="646072"/>
          </a:xfrm>
          <a:prstGeom prst="rect">
            <a:avLst/>
          </a:prstGeom>
          <a:solidFill>
            <a:srgbClr val="E40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44840" y="355624"/>
            <a:ext cx="4199465" cy="880533"/>
          </a:xfrm>
        </p:spPr>
        <p:txBody>
          <a:bodyPr>
            <a:normAutofit fontScale="90000"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The city </a:t>
            </a:r>
            <a:r>
              <a:rPr lang="sv-SE" sz="3200" dirty="0" err="1">
                <a:solidFill>
                  <a:schemeClr val="bg1"/>
                </a:solidFill>
              </a:rPr>
              <a:t>of</a:t>
            </a:r>
            <a:r>
              <a:rPr lang="sv-SE" sz="3200" dirty="0">
                <a:solidFill>
                  <a:schemeClr val="bg1"/>
                </a:solidFill>
              </a:rPr>
              <a:t> Malmö</a:t>
            </a:r>
            <a:br>
              <a:rPr lang="sv-SE" sz="4267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44840" y="1365092"/>
            <a:ext cx="6622470" cy="4897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Innovative</a:t>
            </a:r>
          </a:p>
          <a:p>
            <a:pPr marL="0" indent="0">
              <a:buNone/>
            </a:pPr>
            <a:r>
              <a:rPr lang="en-US" sz="2000" dirty="0"/>
              <a:t>Malmö has been ranked by Forbes as the fourth most innovative city in the world. Seven start-up companies are launched every day in Malmö.</a:t>
            </a:r>
          </a:p>
          <a:p>
            <a:pPr marL="0" indent="0">
              <a:buNone/>
            </a:pPr>
            <a:r>
              <a:rPr lang="en-US" sz="2000" b="1" dirty="0"/>
              <a:t>Sustainable </a:t>
            </a:r>
          </a:p>
          <a:p>
            <a:pPr marL="0" indent="0">
              <a:buNone/>
            </a:pPr>
            <a:r>
              <a:rPr lang="en-US" sz="2000" dirty="0"/>
              <a:t>Malmö is at the forefront of sustainability, internationally renowned for its urban development projects.</a:t>
            </a:r>
          </a:p>
          <a:p>
            <a:pPr marL="0" indent="0">
              <a:buNone/>
            </a:pPr>
            <a:r>
              <a:rPr lang="en-US" sz="2000" b="1" dirty="0"/>
              <a:t>Happy </a:t>
            </a:r>
          </a:p>
          <a:p>
            <a:pPr marL="0" indent="0">
              <a:buNone/>
            </a:pPr>
            <a:r>
              <a:rPr lang="en-US" sz="2000" dirty="0"/>
              <a:t>In 2016, Malmö was voted the seventh happiest place to live in Europe by the European Commission.</a:t>
            </a:r>
          </a:p>
          <a:p>
            <a:pPr marL="0" indent="0">
              <a:buNone/>
            </a:pPr>
            <a:r>
              <a:rPr lang="en-US" sz="2000" b="1" dirty="0"/>
              <a:t>Bicycle friendly</a:t>
            </a:r>
          </a:p>
          <a:p>
            <a:pPr marL="0" indent="0">
              <a:buNone/>
            </a:pPr>
            <a:r>
              <a:rPr lang="en-US" sz="2000" dirty="0"/>
              <a:t>Nominated as the sixth most bicycle friendly city in the world, the city allows for easy, safe and environmentally-friendly travel.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E5951281-F103-AA4A-99B6-0D8D96A6F006}"/>
              </a:ext>
            </a:extLst>
          </p:cNvPr>
          <p:cNvSpPr txBox="1"/>
          <p:nvPr/>
        </p:nvSpPr>
        <p:spPr>
          <a:xfrm>
            <a:off x="4519749" y="2625634"/>
            <a:ext cx="2630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cs typeface="Times New Roman" panose="02020603050405020304" pitchFamily="18" charset="0"/>
              </a:rPr>
              <a:t>Expectations</a:t>
            </a:r>
          </a:p>
          <a:p>
            <a:endParaRPr lang="sv-SE" dirty="0"/>
          </a:p>
        </p:txBody>
      </p:sp>
      <p:pic>
        <p:nvPicPr>
          <p:cNvPr id="4" name="Platshållare för SmartArt 3" descr="En bild som visar mat, tecken&#10;&#10;Automatiskt genererad beskrivning">
            <a:extLst>
              <a:ext uri="{FF2B5EF4-FFF2-40B4-BE49-F238E27FC236}">
                <a16:creationId xmlns:a16="http://schemas.microsoft.com/office/drawing/2014/main" id="{7C447703-FC20-B946-A522-30EC2789531E}"/>
              </a:ext>
            </a:extLst>
          </p:cNvPr>
          <p:cNvPicPr>
            <a:picLocks noGrp="1" noChangeAspect="1"/>
          </p:cNvPicPr>
          <p:nvPr>
            <p:ph type="dgm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831" y="6006306"/>
            <a:ext cx="189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martArt 1">
            <a:extLst>
              <a:ext uri="{FF2B5EF4-FFF2-40B4-BE49-F238E27FC236}">
                <a16:creationId xmlns:a16="http://schemas.microsoft.com/office/drawing/2014/main" id="{75A476B3-985F-874B-ADCD-96DC9AA22875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/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1A51CEC6-660B-9C41-A221-88F6439C2582}"/>
              </a:ext>
            </a:extLst>
          </p:cNvPr>
          <p:cNvSpPr txBox="1">
            <a:spLocks/>
          </p:cNvSpPr>
          <p:nvPr/>
        </p:nvSpPr>
        <p:spPr>
          <a:xfrm>
            <a:off x="2204657" y="1709287"/>
            <a:ext cx="5729467" cy="4845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sv-S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B38010C-5FCB-1F45-ABDA-D41BFC131E72}"/>
              </a:ext>
            </a:extLst>
          </p:cNvPr>
          <p:cNvSpPr txBox="1"/>
          <p:nvPr/>
        </p:nvSpPr>
        <p:spPr>
          <a:xfrm>
            <a:off x="2204657" y="2592690"/>
            <a:ext cx="7896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OECD (2018) defines innovation as new improved products and/or processes.</a:t>
            </a:r>
          </a:p>
          <a:p>
            <a:r>
              <a:rPr lang="en-GB" dirty="0">
                <a:solidFill>
                  <a:schemeClr val="bg1"/>
                </a:solidFill>
              </a:rPr>
              <a:t> </a:t>
            </a:r>
          </a:p>
          <a:p>
            <a:r>
              <a:rPr lang="en-GB" dirty="0">
                <a:solidFill>
                  <a:schemeClr val="bg1"/>
                </a:solidFill>
              </a:rPr>
              <a:t>Products include both goods and services, and processes include processes for manufacturing and the delivery and production of products.</a:t>
            </a:r>
          </a:p>
          <a:p>
            <a:r>
              <a:rPr lang="en-GB" dirty="0">
                <a:solidFill>
                  <a:schemeClr val="bg1"/>
                </a:solidFill>
              </a:rPr>
              <a:t> </a:t>
            </a:r>
          </a:p>
          <a:p>
            <a:r>
              <a:rPr lang="en-GB" dirty="0">
                <a:solidFill>
                  <a:schemeClr val="bg1"/>
                </a:solidFill>
              </a:rPr>
              <a:t>Most importantly, </a:t>
            </a:r>
            <a:r>
              <a:rPr lang="en-GB" b="1" dirty="0">
                <a:solidFill>
                  <a:schemeClr val="bg1"/>
                </a:solidFill>
              </a:rPr>
              <a:t>innovation is the actual value that is created</a:t>
            </a:r>
            <a:r>
              <a:rPr lang="en-GB" dirty="0">
                <a:solidFill>
                  <a:schemeClr val="bg1"/>
                </a:solidFill>
              </a:rPr>
              <a:t> by new products, services and methods rather than the products, services and methods themselves.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11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86BACAA9-1478-DD48-B5BF-D76022480DBA}"/>
              </a:ext>
            </a:extLst>
          </p:cNvPr>
          <p:cNvSpPr/>
          <p:nvPr/>
        </p:nvSpPr>
        <p:spPr>
          <a:xfrm>
            <a:off x="3646227" y="979227"/>
            <a:ext cx="4899546" cy="4899546"/>
          </a:xfrm>
          <a:prstGeom prst="ellipse">
            <a:avLst/>
          </a:prstGeom>
          <a:solidFill>
            <a:srgbClr val="00AE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b="1" dirty="0">
              <a:solidFill>
                <a:srgbClr val="00AE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0DDBBC5-EF19-024A-90DF-6F3B4D91E3D4}"/>
              </a:ext>
            </a:extLst>
          </p:cNvPr>
          <p:cNvSpPr txBox="1"/>
          <p:nvPr/>
        </p:nvSpPr>
        <p:spPr>
          <a:xfrm>
            <a:off x="3646227" y="2303058"/>
            <a:ext cx="4899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D83CB1E-34F8-2746-971A-7ADAC1AE5938}"/>
              </a:ext>
            </a:extLst>
          </p:cNvPr>
          <p:cNvSpPr txBox="1"/>
          <p:nvPr/>
        </p:nvSpPr>
        <p:spPr>
          <a:xfrm>
            <a:off x="4096602" y="3913662"/>
            <a:ext cx="3998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Innovation Office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5BFE4192-ED85-2B44-9B75-23E054E2D628}"/>
              </a:ext>
            </a:extLst>
          </p:cNvPr>
          <p:cNvSpPr/>
          <p:nvPr/>
        </p:nvSpPr>
        <p:spPr>
          <a:xfrm>
            <a:off x="3025253" y="579766"/>
            <a:ext cx="2142698" cy="2142698"/>
          </a:xfrm>
          <a:prstGeom prst="ellipse">
            <a:avLst/>
          </a:prstGeom>
          <a:solidFill>
            <a:srgbClr val="00AE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A5CFE6C-559C-4241-BA0C-4A26A4CBE7B2}"/>
              </a:ext>
            </a:extLst>
          </p:cNvPr>
          <p:cNvSpPr txBox="1"/>
          <p:nvPr/>
        </p:nvSpPr>
        <p:spPr>
          <a:xfrm>
            <a:off x="3025253" y="1327949"/>
            <a:ext cx="21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Innovation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 Advisors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94280B4D-C6BA-D24A-A737-41DEB9E9037F}"/>
              </a:ext>
            </a:extLst>
          </p:cNvPr>
          <p:cNvSpPr/>
          <p:nvPr/>
        </p:nvSpPr>
        <p:spPr>
          <a:xfrm>
            <a:off x="2881952" y="4349967"/>
            <a:ext cx="2142698" cy="2142698"/>
          </a:xfrm>
          <a:prstGeom prst="ellipse">
            <a:avLst/>
          </a:prstGeom>
          <a:solidFill>
            <a:srgbClr val="00AE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7C41431-9A10-EB43-8E12-7DA62CA36844}"/>
              </a:ext>
            </a:extLst>
          </p:cNvPr>
          <p:cNvSpPr txBox="1"/>
          <p:nvPr/>
        </p:nvSpPr>
        <p:spPr>
          <a:xfrm>
            <a:off x="2881952" y="5088825"/>
            <a:ext cx="21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Storm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Innovation Hub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BF9909E1-4359-2242-B7AE-E24C7F82EE11}"/>
              </a:ext>
            </a:extLst>
          </p:cNvPr>
          <p:cNvSpPr/>
          <p:nvPr/>
        </p:nvSpPr>
        <p:spPr>
          <a:xfrm>
            <a:off x="6491788" y="344353"/>
            <a:ext cx="2142698" cy="2142698"/>
          </a:xfrm>
          <a:prstGeom prst="ellipse">
            <a:avLst/>
          </a:prstGeom>
          <a:solidFill>
            <a:srgbClr val="00AE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3BC6501B-2974-0246-84F5-5BF6A5255CBC}"/>
              </a:ext>
            </a:extLst>
          </p:cNvPr>
          <p:cNvSpPr txBox="1"/>
          <p:nvPr/>
        </p:nvSpPr>
        <p:spPr>
          <a:xfrm>
            <a:off x="6549789" y="930790"/>
            <a:ext cx="214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FEA- project for students innovation and entrepreneurship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B931D4CF-7F2F-AF49-BC96-5386AF37C65F}"/>
              </a:ext>
            </a:extLst>
          </p:cNvPr>
          <p:cNvSpPr/>
          <p:nvPr/>
        </p:nvSpPr>
        <p:spPr>
          <a:xfrm>
            <a:off x="7905191" y="2477949"/>
            <a:ext cx="2142698" cy="2142698"/>
          </a:xfrm>
          <a:prstGeom prst="ellipse">
            <a:avLst/>
          </a:prstGeom>
          <a:solidFill>
            <a:srgbClr val="00AE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63E05D20-4B13-B043-BD7E-029C844B7AA2}"/>
              </a:ext>
            </a:extLst>
          </p:cNvPr>
          <p:cNvSpPr txBox="1"/>
          <p:nvPr/>
        </p:nvSpPr>
        <p:spPr>
          <a:xfrm>
            <a:off x="7905191" y="3248016"/>
            <a:ext cx="21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Project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Managers</a:t>
            </a: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23C887E5-BFE1-CE43-8383-06695064EFE1}"/>
              </a:ext>
            </a:extLst>
          </p:cNvPr>
          <p:cNvSpPr/>
          <p:nvPr/>
        </p:nvSpPr>
        <p:spPr>
          <a:xfrm>
            <a:off x="6607790" y="4585731"/>
            <a:ext cx="2142698" cy="2142698"/>
          </a:xfrm>
          <a:prstGeom prst="ellipse">
            <a:avLst/>
          </a:prstGeom>
          <a:solidFill>
            <a:srgbClr val="00AE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100BC-8566-D246-B711-F2C12121F2CD}"/>
              </a:ext>
            </a:extLst>
          </p:cNvPr>
          <p:cNvSpPr txBox="1"/>
          <p:nvPr/>
        </p:nvSpPr>
        <p:spPr>
          <a:xfrm>
            <a:off x="6607790" y="5355798"/>
            <a:ext cx="21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Communication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support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C935A981-7DBD-5F49-941B-D41F363BE150}"/>
              </a:ext>
            </a:extLst>
          </p:cNvPr>
          <p:cNvSpPr/>
          <p:nvPr/>
        </p:nvSpPr>
        <p:spPr>
          <a:xfrm>
            <a:off x="483101" y="528792"/>
            <a:ext cx="1644812" cy="16448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00A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39835E68-0607-B447-B324-D0B937EECBF7}"/>
              </a:ext>
            </a:extLst>
          </p:cNvPr>
          <p:cNvSpPr txBox="1"/>
          <p:nvPr/>
        </p:nvSpPr>
        <p:spPr>
          <a:xfrm>
            <a:off x="244266" y="1186795"/>
            <a:ext cx="214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00AEA1"/>
                </a:solidFill>
              </a:rPr>
              <a:t>MaU</a:t>
            </a:r>
            <a:r>
              <a:rPr lang="en-GB" b="1" dirty="0">
                <a:solidFill>
                  <a:srgbClr val="00AEA1"/>
                </a:solidFill>
              </a:rPr>
              <a:t> Holding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1A212A9D-1CC7-C944-9A45-0F68A4394800}"/>
              </a:ext>
            </a:extLst>
          </p:cNvPr>
          <p:cNvSpPr/>
          <p:nvPr/>
        </p:nvSpPr>
        <p:spPr>
          <a:xfrm>
            <a:off x="9869610" y="549786"/>
            <a:ext cx="1644812" cy="1644812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857CE078-CFE0-094A-883B-BE242493C7DC}"/>
              </a:ext>
            </a:extLst>
          </p:cNvPr>
          <p:cNvSpPr txBox="1"/>
          <p:nvPr/>
        </p:nvSpPr>
        <p:spPr>
          <a:xfrm>
            <a:off x="9630775" y="1207789"/>
            <a:ext cx="214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Drivhuset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9F8B5AC1-B97B-9A40-A142-ABAEA726B6F3}"/>
              </a:ext>
            </a:extLst>
          </p:cNvPr>
          <p:cNvSpPr/>
          <p:nvPr/>
        </p:nvSpPr>
        <p:spPr>
          <a:xfrm>
            <a:off x="1383980" y="2616898"/>
            <a:ext cx="1644812" cy="1644812"/>
          </a:xfrm>
          <a:prstGeom prst="ellipse">
            <a:avLst/>
          </a:prstGeom>
          <a:solidFill>
            <a:srgbClr val="00AE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53F8537B-F546-E044-B48A-0906DF32CC2B}"/>
              </a:ext>
            </a:extLst>
          </p:cNvPr>
          <p:cNvSpPr txBox="1"/>
          <p:nvPr/>
        </p:nvSpPr>
        <p:spPr>
          <a:xfrm>
            <a:off x="1128214" y="3116138"/>
            <a:ext cx="21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Legal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advisors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16C206FB-63F5-C646-86E8-BE3AAA54B0D8}"/>
              </a:ext>
            </a:extLst>
          </p:cNvPr>
          <p:cNvSpPr/>
          <p:nvPr/>
        </p:nvSpPr>
        <p:spPr>
          <a:xfrm>
            <a:off x="536282" y="4912750"/>
            <a:ext cx="1644812" cy="1644812"/>
          </a:xfrm>
          <a:prstGeom prst="ellipse">
            <a:avLst/>
          </a:prstGeom>
          <a:solidFill>
            <a:schemeClr val="bg1"/>
          </a:solidFill>
          <a:ln w="41275">
            <a:solidFill>
              <a:srgbClr val="00A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1D01FF72-544D-B240-A95A-97BD6C584100}"/>
              </a:ext>
            </a:extLst>
          </p:cNvPr>
          <p:cNvSpPr txBox="1"/>
          <p:nvPr/>
        </p:nvSpPr>
        <p:spPr>
          <a:xfrm>
            <a:off x="297447" y="5421041"/>
            <a:ext cx="214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AEA1"/>
                </a:solidFill>
              </a:rPr>
              <a:t>Grants</a:t>
            </a:r>
          </a:p>
          <a:p>
            <a:pPr algn="ctr"/>
            <a:r>
              <a:rPr lang="en-GB" b="1" dirty="0">
                <a:solidFill>
                  <a:srgbClr val="00AEA1"/>
                </a:solidFill>
              </a:rPr>
              <a:t>Office</a:t>
            </a:r>
          </a:p>
        </p:txBody>
      </p:sp>
      <p:cxnSp>
        <p:nvCxnSpPr>
          <p:cNvPr id="25" name="Rak 24">
            <a:extLst>
              <a:ext uri="{FF2B5EF4-FFF2-40B4-BE49-F238E27FC236}">
                <a16:creationId xmlns:a16="http://schemas.microsoft.com/office/drawing/2014/main" id="{12553914-F8EE-4F46-86AA-078AB39105FD}"/>
              </a:ext>
            </a:extLst>
          </p:cNvPr>
          <p:cNvCxnSpPr>
            <a:cxnSpLocks/>
          </p:cNvCxnSpPr>
          <p:nvPr/>
        </p:nvCxnSpPr>
        <p:spPr>
          <a:xfrm>
            <a:off x="3025253" y="3429000"/>
            <a:ext cx="620974" cy="0"/>
          </a:xfrm>
          <a:prstGeom prst="line">
            <a:avLst/>
          </a:prstGeom>
          <a:ln w="44450">
            <a:solidFill>
              <a:srgbClr val="00AEA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25">
            <a:extLst>
              <a:ext uri="{FF2B5EF4-FFF2-40B4-BE49-F238E27FC236}">
                <a16:creationId xmlns:a16="http://schemas.microsoft.com/office/drawing/2014/main" id="{EB857255-BB91-B44C-BC20-7DE5E509CF2B}"/>
              </a:ext>
            </a:extLst>
          </p:cNvPr>
          <p:cNvCxnSpPr>
            <a:cxnSpLocks/>
          </p:cNvCxnSpPr>
          <p:nvPr/>
        </p:nvCxnSpPr>
        <p:spPr>
          <a:xfrm flipV="1">
            <a:off x="8350524" y="1761394"/>
            <a:ext cx="1581363" cy="723392"/>
          </a:xfrm>
          <a:prstGeom prst="line">
            <a:avLst/>
          </a:prstGeom>
          <a:ln w="44450">
            <a:solidFill>
              <a:srgbClr val="00AEA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tshållare för SmartArt 1">
            <a:extLst>
              <a:ext uri="{FF2B5EF4-FFF2-40B4-BE49-F238E27FC236}">
                <a16:creationId xmlns:a16="http://schemas.microsoft.com/office/drawing/2014/main" id="{5F4E165F-0902-C64E-943F-7E563D9A11D6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393370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4974</TotalTime>
  <Words>1252</Words>
  <Application>Microsoft Macintosh PowerPoint</Application>
  <PresentationFormat>Bredbild</PresentationFormat>
  <Paragraphs>254</Paragraphs>
  <Slides>27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</vt:lpstr>
      <vt:lpstr>Times New Roman</vt:lpstr>
      <vt:lpstr>Office-tema</vt:lpstr>
      <vt:lpstr>PowerPoint-presentation</vt:lpstr>
      <vt:lpstr>PowerPoint-presentation</vt:lpstr>
      <vt:lpstr>PowerPoint-presentation</vt:lpstr>
      <vt:lpstr>PowerPoint-presentation</vt:lpstr>
      <vt:lpstr>The city of Malmö </vt:lpstr>
      <vt:lpstr>The city of Malmö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Key Processes- ex. Methods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Amanda Knöös</dc:creator>
  <cp:lastModifiedBy>Charlotta Nordenberg</cp:lastModifiedBy>
  <cp:revision>49</cp:revision>
  <cp:lastPrinted>2021-05-21T09:24:26Z</cp:lastPrinted>
  <dcterms:created xsi:type="dcterms:W3CDTF">2019-12-04T08:49:54Z</dcterms:created>
  <dcterms:modified xsi:type="dcterms:W3CDTF">2021-05-21T09:28:39Z</dcterms:modified>
</cp:coreProperties>
</file>